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0"/>
  </p:notesMasterIdLst>
  <p:sldIdLst>
    <p:sldId id="511" r:id="rId2"/>
    <p:sldId id="463" r:id="rId3"/>
    <p:sldId id="512" r:id="rId4"/>
    <p:sldId id="549" r:id="rId5"/>
    <p:sldId id="518" r:id="rId6"/>
    <p:sldId id="519" r:id="rId7"/>
    <p:sldId id="520" r:id="rId8"/>
    <p:sldId id="521" r:id="rId9"/>
    <p:sldId id="528" r:id="rId10"/>
    <p:sldId id="527" r:id="rId11"/>
    <p:sldId id="529" r:id="rId12"/>
    <p:sldId id="530" r:id="rId13"/>
    <p:sldId id="477" r:id="rId14"/>
    <p:sldId id="399" r:id="rId15"/>
    <p:sldId id="409" r:id="rId16"/>
    <p:sldId id="481" r:id="rId17"/>
    <p:sldId id="482" r:id="rId18"/>
    <p:sldId id="50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5" autoAdjust="0"/>
    <p:restoredTop sz="94465" autoAdjust="0"/>
  </p:normalViewPr>
  <p:slideViewPr>
    <p:cSldViewPr snapToGrid="0">
      <p:cViewPr varScale="1">
        <p:scale>
          <a:sx n="70" d="100"/>
          <a:sy n="70" d="100"/>
        </p:scale>
        <p:origin x="1103" y="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jpeg>
</file>

<file path=ppt/media/image11.png>
</file>

<file path=ppt/media/image12.jpeg>
</file>

<file path=ppt/media/image13.png>
</file>

<file path=ppt/media/image14.jpg>
</file>

<file path=ppt/media/image15.jpeg>
</file>

<file path=ppt/media/image16.jpeg>
</file>

<file path=ppt/media/image17.jpeg>
</file>

<file path=ppt/media/image18.tiff>
</file>

<file path=ppt/media/image19.tiff>
</file>

<file path=ppt/media/image2.png>
</file>

<file path=ppt/media/image20.tiff>
</file>

<file path=ppt/media/image21.tiff>
</file>

<file path=ppt/media/image22.jpeg>
</file>

<file path=ppt/media/image23.jpg>
</file>

<file path=ppt/media/image24.jpg>
</file>

<file path=ppt/media/image25.jpg>
</file>

<file path=ppt/media/image26.png>
</file>

<file path=ppt/media/image3.jpe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421134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hyperlink" Target="https://experience.sap.com/fiori-design/"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jpeg"/><Relationship Id="rId7" Type="http://schemas.openxmlformats.org/officeDocument/2006/relationships/image" Target="../media/image21.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0.tiff"/><Relationship Id="rId5" Type="http://schemas.openxmlformats.org/officeDocument/2006/relationships/image" Target="../media/image19.tiff"/><Relationship Id="rId10" Type="http://schemas.openxmlformats.org/officeDocument/2006/relationships/image" Target="../media/image2.png"/><Relationship Id="rId4" Type="http://schemas.openxmlformats.org/officeDocument/2006/relationships/image" Target="../media/image18.tiff"/><Relationship Id="rId9" Type="http://schemas.openxmlformats.org/officeDocument/2006/relationships/hyperlink" Target="https://anubhavtrainings.com/"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3.jpg"/><Relationship Id="rId7" Type="http://schemas.openxmlformats.org/officeDocument/2006/relationships/image" Target="../media/image25.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4.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6.png"/></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7/Exercie_BaseController/webapp/view/MyView.view.xml"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hyperlink" Target="https://github.com/soyuztechnologies/Nvidia_Ui5_Fiori_Feb1/blob/master/Day%207/Exercie_BaseController/webapp/controller/BaseController.js" TargetMode="External"/><Relationship Id="rId4" Type="http://schemas.openxmlformats.org/officeDocument/2006/relationships/hyperlink" Target="https://github.com/soyuztechnologies/Nvidia_Ui5_Fiori_Feb1/blob/master/Day%207/Exercie_BaseController/webapp/controller/MyView.controller.js"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openui5.hana.ondemand.com/1.34.9/docs/guide/831039835e7c4da3a8a0b49567573afe.html"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github.com/soyuztechnologies/Nvidia_Ui5_Fiori_Feb1/blob/master/Day%207/Resource%20Model/webapp/i18n/i18n_hi.properties" TargetMode="External"/><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hyperlink" Target="https://github.com/soyuztechnologies/Nvidia_Ui5_Fiori_Feb1/blob/master/Day%207/Resource%20Model/webapp/i18n/i18n.properties" TargetMode="External"/><Relationship Id="rId5" Type="http://schemas.openxmlformats.org/officeDocument/2006/relationships/hyperlink" Target="https://github.com/soyuztechnologies/Nvidia_Ui5_Fiori_Feb1/blob/master/Day%207/Resource%20Model/webapp/controller/MyView.controller.js" TargetMode="External"/><Relationship Id="rId4" Type="http://schemas.openxmlformats.org/officeDocument/2006/relationships/hyperlink" Target="https://github.com/soyuztechnologies/Nvidia_Ui5_Fiori_Feb1/blob/master/Day%207/Resource%20Model/webapp/view/MyView.view.x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hyperlink" Target="https://github.com/soyuztechnologies/Nvidia_Ui5_Fiori_Feb1/blob/master/Day%207/Formatters/webapp/util/lifeSaver.js" TargetMode="External"/><Relationship Id="rId5" Type="http://schemas.openxmlformats.org/officeDocument/2006/relationships/hyperlink" Target="https://github.com/soyuztechnologies/Nvidia_Ui5_Fiori_Feb1/blob/master/Day%207/Formatters/webapp/controller/MyView.controller.js" TargetMode="External"/><Relationship Id="rId4" Type="http://schemas.openxmlformats.org/officeDocument/2006/relationships/hyperlink" Target="https://github.com/soyuztechnologies/Nvidia_Ui5_Fiori_Feb1/blob/master/Day%207/Formatters/webapp/view/MyView.view.x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a:t>
            </a:r>
            <a:r>
              <a:rPr lang="en-US" sz="4800" spc="-150">
                <a:solidFill>
                  <a:schemeClr val="bg1"/>
                </a:solidFill>
                <a:latin typeface="Cooper Black" panose="0208090404030B020404" pitchFamily="18" charset="0"/>
              </a:rPr>
              <a:t>– 7 </a:t>
            </a:r>
            <a:endParaRPr lang="en-US" sz="4800" spc="-150" dirty="0">
              <a:solidFill>
                <a:schemeClr val="bg1"/>
              </a:solidFill>
              <a:latin typeface="Cooper Black" panose="0208090404030B020404" pitchFamily="18" charset="0"/>
            </a:endParaRP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35137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8DC0A014-D93E-477A-99ED-2BE2D58EAD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86330" y="1734933"/>
            <a:ext cx="5005670" cy="273747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prstClr val="black"/>
                </a:solidFill>
                <a:latin typeface="Cooper Black" panose="0208090404030B020404" pitchFamily="18" charset="0"/>
              </a:rPr>
              <a:t>What is Fiori?</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6715506" cy="4524315"/>
          </a:xfrm>
          <a:prstGeom prst="rect">
            <a:avLst/>
          </a:prstGeom>
          <a:noFill/>
        </p:spPr>
        <p:txBody>
          <a:bodyPr wrap="square" rtlCol="0">
            <a:spAutoFit/>
          </a:bodyPr>
          <a:lstStyle/>
          <a:p>
            <a:pPr algn="just" defTabSz="685800"/>
            <a:r>
              <a:rPr lang="en-US" b="0" i="0" dirty="0">
                <a:solidFill>
                  <a:srgbClr val="000000"/>
                </a:solidFill>
                <a:effectLst/>
              </a:rPr>
              <a:t>SAP Fiori is the user interface or user experience (UX) that supplements and can replace the SAP GUI. This streamlined application uses tiles to encapsulate standard tasks, such as approving purchase requisitions, viewing sales orders, and approving timesheets. </a:t>
            </a:r>
          </a:p>
          <a:p>
            <a:pPr algn="just" defTabSz="685800"/>
            <a:endParaRPr lang="en-US" dirty="0">
              <a:solidFill>
                <a:prstClr val="black"/>
              </a:solidFill>
            </a:endParaRPr>
          </a:p>
          <a:p>
            <a:pPr marL="285750" indent="-285750" algn="just" defTabSz="685800">
              <a:buFont typeface="Arial" panose="020B0604020202020204" pitchFamily="34" charset="0"/>
              <a:buChar char="•"/>
            </a:pPr>
            <a:r>
              <a:rPr lang="en-US" dirty="0">
                <a:solidFill>
                  <a:prstClr val="black"/>
                </a:solidFill>
              </a:rPr>
              <a:t>Fiori is SAP’s new user experience. These are standard apps delivered by SAP and by following the Development guidelines any one can use UI5 to create Fiori Apps.</a:t>
            </a:r>
          </a:p>
          <a:p>
            <a:pPr marL="285750" indent="-285750" algn="just" defTabSz="685800">
              <a:buFont typeface="Arial" panose="020B0604020202020204" pitchFamily="34" charset="0"/>
              <a:buChar char="•"/>
            </a:pPr>
            <a:r>
              <a:rPr lang="en-US" b="1" i="0" dirty="0">
                <a:solidFill>
                  <a:srgbClr val="202124"/>
                </a:solidFill>
                <a:effectLst/>
              </a:rPr>
              <a:t>Fiori</a:t>
            </a:r>
            <a:r>
              <a:rPr lang="en-US" b="0" i="0" dirty="0">
                <a:solidFill>
                  <a:srgbClr val="202124"/>
                </a:solidFill>
                <a:effectLst/>
              </a:rPr>
              <a:t> is a streamlined application, delivering a role-based user experience that can be personalized across all lines of business, tasks and devices.</a:t>
            </a:r>
          </a:p>
          <a:p>
            <a:pPr marL="285750" indent="-285750" algn="just" defTabSz="685800">
              <a:buFont typeface="Arial" panose="020B0604020202020204" pitchFamily="34" charset="0"/>
              <a:buChar char="•"/>
            </a:pPr>
            <a:r>
              <a:rPr lang="en-US" b="0" i="0" dirty="0">
                <a:solidFill>
                  <a:srgbClr val="202124"/>
                </a:solidFill>
                <a:effectLst/>
              </a:rPr>
              <a:t>It uses tiles to encapsulate standard tasks like viewing sales orders or approving timesheets.</a:t>
            </a:r>
            <a:endParaRPr lang="en-US" dirty="0">
              <a:solidFill>
                <a:prstClr val="black"/>
              </a:solidFill>
            </a:endParaRPr>
          </a:p>
          <a:p>
            <a:pPr marL="285750" indent="-285750" algn="just" defTabSz="685800">
              <a:buFont typeface="Arial" panose="020B0604020202020204" pitchFamily="34" charset="0"/>
              <a:buChar char="•"/>
            </a:pPr>
            <a:r>
              <a:rPr lang="en-US" dirty="0">
                <a:solidFill>
                  <a:prstClr val="black"/>
                </a:solidFill>
              </a:rPr>
              <a:t>Fiori = UI5 + </a:t>
            </a:r>
            <a:r>
              <a:rPr lang="en-US" dirty="0">
                <a:solidFill>
                  <a:prstClr val="black"/>
                </a:solidFill>
                <a:hlinkClick r:id="rId4"/>
              </a:rPr>
              <a:t>Development/Design Guidelines</a:t>
            </a:r>
            <a:endParaRPr lang="en-US" dirty="0">
              <a:solidFill>
                <a:prstClr val="black"/>
              </a:solidFill>
            </a:endParaRPr>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755524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85800"/>
            <a:r>
              <a:rPr lang="en-US" sz="3600" dirty="0">
                <a:solidFill>
                  <a:prstClr val="black"/>
                </a:solidFill>
                <a:latin typeface="Cooper Black" panose="0208090404030B020404" pitchFamily="18" charset="0"/>
              </a:rPr>
              <a:t>Structure of a Fiori project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923330"/>
          </a:xfrm>
          <a:prstGeom prst="rect">
            <a:avLst/>
          </a:prstGeom>
          <a:noFill/>
        </p:spPr>
        <p:txBody>
          <a:bodyPr wrap="square" rtlCol="0">
            <a:spAutoFit/>
          </a:bodyPr>
          <a:lstStyle/>
          <a:p>
            <a:r>
              <a:rPr lang="en-US" sz="1800" dirty="0">
                <a:latin typeface="Calibri (Body)"/>
              </a:rPr>
              <a:t>There are different folders and directory are required for setup project: webapp, Controller, </a:t>
            </a:r>
            <a:r>
              <a:rPr lang="en-US" sz="1800" dirty="0">
                <a:solidFill>
                  <a:srgbClr val="202124"/>
                </a:solidFill>
                <a:latin typeface="Calibri (Body)"/>
              </a:rPr>
              <a:t>models</a:t>
            </a:r>
            <a:r>
              <a:rPr lang="en-US" dirty="0">
                <a:solidFill>
                  <a:srgbClr val="202124"/>
                </a:solidFill>
                <a:latin typeface="Calibri (Body)"/>
              </a:rPr>
              <a:t>, </a:t>
            </a:r>
            <a:r>
              <a:rPr lang="en-US" sz="1800" dirty="0">
                <a:solidFill>
                  <a:srgbClr val="202124"/>
                </a:solidFill>
                <a:latin typeface="Calibri (Body)"/>
              </a:rPr>
              <a:t>utils</a:t>
            </a:r>
            <a:r>
              <a:rPr lang="en-US" dirty="0">
                <a:solidFill>
                  <a:srgbClr val="202124"/>
                </a:solidFill>
                <a:latin typeface="Calibri (Body)"/>
              </a:rPr>
              <a:t> ,</a:t>
            </a:r>
            <a:r>
              <a:rPr lang="en-US" sz="1800" dirty="0">
                <a:solidFill>
                  <a:srgbClr val="202124"/>
                </a:solidFill>
                <a:latin typeface="Calibri (Body)"/>
              </a:rPr>
              <a:t>view</a:t>
            </a:r>
            <a:r>
              <a:rPr lang="en-US" dirty="0">
                <a:solidFill>
                  <a:srgbClr val="202124"/>
                </a:solidFill>
                <a:latin typeface="Calibri (Body)"/>
              </a:rPr>
              <a:t>, </a:t>
            </a:r>
            <a:r>
              <a:rPr lang="en-US" sz="1800" dirty="0">
                <a:solidFill>
                  <a:srgbClr val="202124"/>
                </a:solidFill>
                <a:latin typeface="Calibri (Body)"/>
              </a:rPr>
              <a:t>Component</a:t>
            </a:r>
            <a:r>
              <a:rPr lang="en-US" dirty="0">
                <a:solidFill>
                  <a:srgbClr val="202124"/>
                </a:solidFill>
                <a:latin typeface="Calibri (Body)"/>
              </a:rPr>
              <a:t>.js, </a:t>
            </a:r>
            <a:r>
              <a:rPr lang="en-US" sz="1800" dirty="0">
                <a:solidFill>
                  <a:srgbClr val="202124"/>
                </a:solidFill>
                <a:latin typeface="Calibri (Body)"/>
              </a:rPr>
              <a:t>manifest.json, index.html</a:t>
            </a:r>
          </a:p>
          <a:p>
            <a:r>
              <a:rPr lang="en-US" b="1" dirty="0">
                <a:solidFill>
                  <a:srgbClr val="202124"/>
                </a:solidFill>
                <a:latin typeface="Calibri (Body)"/>
              </a:rPr>
              <a:t>Structure of normal ui5 application</a:t>
            </a:r>
            <a:endParaRPr lang="en-US" sz="1800" b="1" dirty="0">
              <a:latin typeface="Calibri (Body)"/>
            </a:endParaRP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3" name="Group 2">
            <a:extLst>
              <a:ext uri="{FF2B5EF4-FFF2-40B4-BE49-F238E27FC236}">
                <a16:creationId xmlns:a16="http://schemas.microsoft.com/office/drawing/2014/main" id="{3B08B82C-074E-4AB0-B767-0BACA52FB9C8}"/>
              </a:ext>
            </a:extLst>
          </p:cNvPr>
          <p:cNvGrpSpPr/>
          <p:nvPr/>
        </p:nvGrpSpPr>
        <p:grpSpPr>
          <a:xfrm>
            <a:off x="3925371" y="1486977"/>
            <a:ext cx="3529103" cy="1633010"/>
            <a:chOff x="3400299" y="1490055"/>
            <a:chExt cx="4104456" cy="1947328"/>
          </a:xfrm>
        </p:grpSpPr>
        <p:sp>
          <p:nvSpPr>
            <p:cNvPr id="6" name="Scroll: Vertical 5">
              <a:extLst>
                <a:ext uri="{FF2B5EF4-FFF2-40B4-BE49-F238E27FC236}">
                  <a16:creationId xmlns:a16="http://schemas.microsoft.com/office/drawing/2014/main" id="{3A2FDF21-EEBA-4BF5-B825-4B011E7D2E18}"/>
                </a:ext>
              </a:extLst>
            </p:cNvPr>
            <p:cNvSpPr/>
            <p:nvPr/>
          </p:nvSpPr>
          <p:spPr>
            <a:xfrm>
              <a:off x="3400299" y="1490055"/>
              <a:ext cx="1512168" cy="151216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Index.html</a:t>
              </a:r>
            </a:p>
          </p:txBody>
        </p:sp>
        <p:sp>
          <p:nvSpPr>
            <p:cNvPr id="7" name="Rectangle 6">
              <a:extLst>
                <a:ext uri="{FF2B5EF4-FFF2-40B4-BE49-F238E27FC236}">
                  <a16:creationId xmlns:a16="http://schemas.microsoft.com/office/drawing/2014/main" id="{188AF0D6-D085-4BF7-BC56-1E8DDFB3A8F2}"/>
                </a:ext>
              </a:extLst>
            </p:cNvPr>
            <p:cNvSpPr/>
            <p:nvPr/>
          </p:nvSpPr>
          <p:spPr>
            <a:xfrm>
              <a:off x="5920579" y="1562064"/>
              <a:ext cx="1584176"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a:t>
              </a:r>
            </a:p>
          </p:txBody>
        </p:sp>
        <p:sp>
          <p:nvSpPr>
            <p:cNvPr id="9" name="Rectangle 8">
              <a:extLst>
                <a:ext uri="{FF2B5EF4-FFF2-40B4-BE49-F238E27FC236}">
                  <a16:creationId xmlns:a16="http://schemas.microsoft.com/office/drawing/2014/main" id="{ACB30757-244E-4D82-9D8F-12BF0FAEDABD}"/>
                </a:ext>
              </a:extLst>
            </p:cNvPr>
            <p:cNvSpPr/>
            <p:nvPr/>
          </p:nvSpPr>
          <p:spPr>
            <a:xfrm>
              <a:off x="5920579" y="2717303"/>
              <a:ext cx="1584176"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a:t>
              </a:r>
            </a:p>
          </p:txBody>
        </p:sp>
        <p:cxnSp>
          <p:nvCxnSpPr>
            <p:cNvPr id="10" name="Straight Connector 9">
              <a:extLst>
                <a:ext uri="{FF2B5EF4-FFF2-40B4-BE49-F238E27FC236}">
                  <a16:creationId xmlns:a16="http://schemas.microsoft.com/office/drawing/2014/main" id="{7385490E-56E0-4715-9638-DCAFFC9E512A}"/>
                </a:ext>
              </a:extLst>
            </p:cNvPr>
            <p:cNvCxnSpPr>
              <a:stCxn id="7" idx="2"/>
              <a:endCxn id="9" idx="0"/>
            </p:cNvCxnSpPr>
            <p:nvPr/>
          </p:nvCxnSpPr>
          <p:spPr>
            <a:xfrm>
              <a:off x="6712667" y="2426160"/>
              <a:ext cx="0" cy="291143"/>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90FB7E77-DB2A-4D5C-AD47-FC4D634F7021}"/>
                </a:ext>
              </a:extLst>
            </p:cNvPr>
            <p:cNvSpPr/>
            <p:nvPr/>
          </p:nvSpPr>
          <p:spPr>
            <a:xfrm flipH="1" flipV="1">
              <a:off x="6631542" y="2481160"/>
              <a:ext cx="188654" cy="1811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FA62FF56-A5D4-4166-9251-FED94680D6B8}"/>
                </a:ext>
              </a:extLst>
            </p:cNvPr>
            <p:cNvSpPr/>
            <p:nvPr/>
          </p:nvSpPr>
          <p:spPr>
            <a:xfrm>
              <a:off x="5051924" y="1892299"/>
              <a:ext cx="72008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6B49E1B0-4D0F-48A9-A8AC-DD13EEDDFD45}"/>
              </a:ext>
            </a:extLst>
          </p:cNvPr>
          <p:cNvGrpSpPr/>
          <p:nvPr/>
        </p:nvGrpSpPr>
        <p:grpSpPr>
          <a:xfrm>
            <a:off x="104771" y="3660956"/>
            <a:ext cx="11719690" cy="2831099"/>
            <a:chOff x="-135404" y="3156328"/>
            <a:chExt cx="12134210" cy="2972610"/>
          </a:xfrm>
        </p:grpSpPr>
        <p:sp>
          <p:nvSpPr>
            <p:cNvPr id="40" name="Rectangle 39">
              <a:extLst>
                <a:ext uri="{FF2B5EF4-FFF2-40B4-BE49-F238E27FC236}">
                  <a16:creationId xmlns:a16="http://schemas.microsoft.com/office/drawing/2014/main" id="{6DE68CD8-1E9D-4109-8AA5-12C9284E4551}"/>
                </a:ext>
              </a:extLst>
            </p:cNvPr>
            <p:cNvSpPr/>
            <p:nvPr/>
          </p:nvSpPr>
          <p:spPr>
            <a:xfrm>
              <a:off x="1917686" y="3977507"/>
              <a:ext cx="2016224" cy="720081"/>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rPr>
                <a:t>Component.js</a:t>
              </a:r>
            </a:p>
          </p:txBody>
        </p:sp>
        <p:sp>
          <p:nvSpPr>
            <p:cNvPr id="41" name="Scroll: Vertical 40">
              <a:extLst>
                <a:ext uri="{FF2B5EF4-FFF2-40B4-BE49-F238E27FC236}">
                  <a16:creationId xmlns:a16="http://schemas.microsoft.com/office/drawing/2014/main" id="{D265E9E4-902A-47DA-997F-6D3F83DB10CD}"/>
                </a:ext>
              </a:extLst>
            </p:cNvPr>
            <p:cNvSpPr/>
            <p:nvPr/>
          </p:nvSpPr>
          <p:spPr>
            <a:xfrm>
              <a:off x="-135404" y="3610051"/>
              <a:ext cx="1512168" cy="1512168"/>
            </a:xfrm>
            <a:prstGeom prst="verticalScroll">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Segoe UI"/>
                  <a:ea typeface="+mn-ea"/>
                  <a:cs typeface="+mn-cs"/>
                </a:rPr>
                <a:t>Index.html</a:t>
              </a:r>
            </a:p>
          </p:txBody>
        </p:sp>
        <p:sp>
          <p:nvSpPr>
            <p:cNvPr id="42" name="Arrow: Right 41">
              <a:extLst>
                <a:ext uri="{FF2B5EF4-FFF2-40B4-BE49-F238E27FC236}">
                  <a16:creationId xmlns:a16="http://schemas.microsoft.com/office/drawing/2014/main" id="{6F33C465-1208-4F29-ADDF-BA6E4C530937}"/>
                </a:ext>
              </a:extLst>
            </p:cNvPr>
            <p:cNvSpPr/>
            <p:nvPr/>
          </p:nvSpPr>
          <p:spPr>
            <a:xfrm>
              <a:off x="1232748" y="4119049"/>
              <a:ext cx="648072" cy="523084"/>
            </a:xfrm>
            <a:prstGeom prst="rightArrow">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43" name="TextBox 42">
              <a:extLst>
                <a:ext uri="{FF2B5EF4-FFF2-40B4-BE49-F238E27FC236}">
                  <a16:creationId xmlns:a16="http://schemas.microsoft.com/office/drawing/2014/main" id="{B3A1D0EE-1EF5-4736-850F-0D0FB8819DA9}"/>
                </a:ext>
              </a:extLst>
            </p:cNvPr>
            <p:cNvSpPr txBox="1"/>
            <p:nvPr/>
          </p:nvSpPr>
          <p:spPr>
            <a:xfrm>
              <a:off x="205979" y="3156328"/>
              <a:ext cx="1170784" cy="484741"/>
            </a:xfrm>
            <a:prstGeom prst="rect">
              <a:avLst/>
            </a:prstGeom>
            <a:noFill/>
          </p:spPr>
          <p:txBody>
            <a:bodyPr wrap="square" rtlCol="0">
              <a:spAutoFit/>
            </a:bodyPr>
            <a:lstStyle/>
            <a:p>
              <a:pPr defTabSz="1218987"/>
              <a:r>
                <a:rPr lang="en-US" dirty="0">
                  <a:solidFill>
                    <a:prstClr val="black"/>
                  </a:solidFill>
                  <a:latin typeface="Segoe UI"/>
                </a:rPr>
                <a:t>Dev</a:t>
              </a:r>
              <a:r>
                <a:rPr lang="en-US" sz="2400" dirty="0">
                  <a:solidFill>
                    <a:prstClr val="black"/>
                  </a:solidFill>
                  <a:latin typeface="Segoe UI"/>
                </a:rPr>
                <a:t>.</a:t>
              </a:r>
            </a:p>
          </p:txBody>
        </p:sp>
        <p:sp>
          <p:nvSpPr>
            <p:cNvPr id="44" name="Rectangle: Rounded Corners 43">
              <a:extLst>
                <a:ext uri="{FF2B5EF4-FFF2-40B4-BE49-F238E27FC236}">
                  <a16:creationId xmlns:a16="http://schemas.microsoft.com/office/drawing/2014/main" id="{47C1C53C-E43C-4008-9C4C-DAB18EB14736}"/>
                </a:ext>
              </a:extLst>
            </p:cNvPr>
            <p:cNvSpPr/>
            <p:nvPr/>
          </p:nvSpPr>
          <p:spPr>
            <a:xfrm>
              <a:off x="2025698" y="5187187"/>
              <a:ext cx="1800200" cy="504056"/>
            </a:xfrm>
            <a:prstGeom prst="round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err="1">
                  <a:ln>
                    <a:noFill/>
                  </a:ln>
                  <a:solidFill>
                    <a:prstClr val="white"/>
                  </a:solidFill>
                  <a:effectLst/>
                  <a:uLnTx/>
                  <a:uFillTx/>
                  <a:latin typeface="Segoe UI"/>
                  <a:ea typeface="+mn-ea"/>
                  <a:cs typeface="+mn-cs"/>
                </a:rPr>
                <a:t>manifest.json</a:t>
              </a:r>
              <a:endParaRPr kumimoji="0" lang="en-US" sz="1400" b="0" i="0" u="none" strike="noStrike" kern="0" cap="none" spc="0" normalizeH="0" baseline="0" noProof="0" dirty="0">
                <a:ln>
                  <a:noFill/>
                </a:ln>
                <a:solidFill>
                  <a:prstClr val="white"/>
                </a:solidFill>
                <a:effectLst/>
                <a:uLnTx/>
                <a:uFillTx/>
                <a:latin typeface="Segoe UI"/>
                <a:ea typeface="+mn-ea"/>
                <a:cs typeface="+mn-cs"/>
              </a:endParaRPr>
            </a:p>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Segoe UI"/>
                  <a:ea typeface="+mn-ea"/>
                  <a:cs typeface="+mn-cs"/>
                </a:rPr>
                <a:t>App descriptor</a:t>
              </a:r>
            </a:p>
          </p:txBody>
        </p:sp>
        <p:cxnSp>
          <p:nvCxnSpPr>
            <p:cNvPr id="45" name="Straight Connector 44">
              <a:extLst>
                <a:ext uri="{FF2B5EF4-FFF2-40B4-BE49-F238E27FC236}">
                  <a16:creationId xmlns:a16="http://schemas.microsoft.com/office/drawing/2014/main" id="{5FD810AF-E128-44F3-8FB9-E7FDC0452439}"/>
                </a:ext>
              </a:extLst>
            </p:cNvPr>
            <p:cNvCxnSpPr>
              <a:stCxn id="40" idx="2"/>
              <a:endCxn id="44" idx="0"/>
            </p:cNvCxnSpPr>
            <p:nvPr/>
          </p:nvCxnSpPr>
          <p:spPr>
            <a:xfrm>
              <a:off x="2925798" y="4697588"/>
              <a:ext cx="0" cy="489599"/>
            </a:xfrm>
            <a:prstGeom prst="line">
              <a:avLst/>
            </a:prstGeom>
            <a:noFill/>
            <a:ln w="9525" cap="flat" cmpd="sng" algn="ctr">
              <a:solidFill>
                <a:srgbClr val="262767">
                  <a:shade val="95000"/>
                  <a:satMod val="105000"/>
                </a:srgbClr>
              </a:solidFill>
              <a:prstDash val="solid"/>
            </a:ln>
            <a:effectLst/>
          </p:spPr>
        </p:cxnSp>
        <p:sp>
          <p:nvSpPr>
            <p:cNvPr id="46" name="Rectangle 45">
              <a:extLst>
                <a:ext uri="{FF2B5EF4-FFF2-40B4-BE49-F238E27FC236}">
                  <a16:creationId xmlns:a16="http://schemas.microsoft.com/office/drawing/2014/main" id="{563590FA-0C72-4698-B2D4-C12F1433EBC5}"/>
                </a:ext>
              </a:extLst>
            </p:cNvPr>
            <p:cNvSpPr/>
            <p:nvPr/>
          </p:nvSpPr>
          <p:spPr>
            <a:xfrm>
              <a:off x="4726260" y="3573016"/>
              <a:ext cx="2232248" cy="1490620"/>
            </a:xfrm>
            <a:prstGeom prst="rect">
              <a:avLst/>
            </a:prstGeom>
            <a:solidFill>
              <a:srgbClr val="0090C4">
                <a:lumMod val="60000"/>
                <a:lumOff val="40000"/>
              </a:srgb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Segoe UI"/>
                  <a:ea typeface="+mn-ea"/>
                  <a:cs typeface="+mn-cs"/>
                </a:rPr>
                <a:t>Root View</a:t>
              </a:r>
            </a:p>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Segoe UI"/>
                  <a:ea typeface="+mn-ea"/>
                  <a:cs typeface="+mn-cs"/>
                </a:rPr>
                <a:t>App.view.xml</a:t>
              </a:r>
            </a:p>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a:ea typeface="+mn-ea"/>
                <a:cs typeface="+mn-cs"/>
              </a:endParaRPr>
            </a:p>
          </p:txBody>
        </p:sp>
        <p:cxnSp>
          <p:nvCxnSpPr>
            <p:cNvPr id="47" name="Straight Arrow Connector 46">
              <a:extLst>
                <a:ext uri="{FF2B5EF4-FFF2-40B4-BE49-F238E27FC236}">
                  <a16:creationId xmlns:a16="http://schemas.microsoft.com/office/drawing/2014/main" id="{77DF3EFF-B744-4E4C-9C48-C480CF44F411}"/>
                </a:ext>
              </a:extLst>
            </p:cNvPr>
            <p:cNvCxnSpPr>
              <a:cxnSpLocks/>
              <a:stCxn id="40" idx="3"/>
              <a:endCxn id="46" idx="1"/>
            </p:cNvCxnSpPr>
            <p:nvPr/>
          </p:nvCxnSpPr>
          <p:spPr>
            <a:xfrm flipV="1">
              <a:off x="3933910" y="4318326"/>
              <a:ext cx="792350" cy="19222"/>
            </a:xfrm>
            <a:prstGeom prst="straightConnector1">
              <a:avLst/>
            </a:prstGeom>
            <a:noFill/>
            <a:ln w="9525" cap="flat" cmpd="sng" algn="ctr">
              <a:solidFill>
                <a:srgbClr val="262767">
                  <a:shade val="95000"/>
                  <a:satMod val="105000"/>
                </a:srgbClr>
              </a:solidFill>
              <a:prstDash val="solid"/>
              <a:tailEnd type="triangle"/>
            </a:ln>
            <a:effectLst/>
          </p:spPr>
        </p:cxnSp>
        <p:sp>
          <p:nvSpPr>
            <p:cNvPr id="48" name="Rectangle 47">
              <a:extLst>
                <a:ext uri="{FF2B5EF4-FFF2-40B4-BE49-F238E27FC236}">
                  <a16:creationId xmlns:a16="http://schemas.microsoft.com/office/drawing/2014/main" id="{38EAA048-7760-434B-98DA-49806EE00946}"/>
                </a:ext>
              </a:extLst>
            </p:cNvPr>
            <p:cNvSpPr/>
            <p:nvPr/>
          </p:nvSpPr>
          <p:spPr>
            <a:xfrm>
              <a:off x="5050296" y="5408858"/>
              <a:ext cx="1584176" cy="720080"/>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a:ea typeface="+mn-ea"/>
                  <a:cs typeface="+mn-cs"/>
                </a:rPr>
                <a:t>App.controller.js</a:t>
              </a:r>
            </a:p>
          </p:txBody>
        </p:sp>
        <p:cxnSp>
          <p:nvCxnSpPr>
            <p:cNvPr id="49" name="Straight Connector 48">
              <a:extLst>
                <a:ext uri="{FF2B5EF4-FFF2-40B4-BE49-F238E27FC236}">
                  <a16:creationId xmlns:a16="http://schemas.microsoft.com/office/drawing/2014/main" id="{66BBD192-4B89-4A5B-A01B-F849D19AFDF7}"/>
                </a:ext>
              </a:extLst>
            </p:cNvPr>
            <p:cNvCxnSpPr>
              <a:cxnSpLocks/>
              <a:stCxn id="46" idx="2"/>
              <a:endCxn id="48" idx="0"/>
            </p:cNvCxnSpPr>
            <p:nvPr/>
          </p:nvCxnSpPr>
          <p:spPr>
            <a:xfrm>
              <a:off x="5842384" y="5063636"/>
              <a:ext cx="0" cy="345222"/>
            </a:xfrm>
            <a:prstGeom prst="line">
              <a:avLst/>
            </a:prstGeom>
            <a:noFill/>
            <a:ln w="9525" cap="flat" cmpd="sng" algn="ctr">
              <a:solidFill>
                <a:srgbClr val="262767">
                  <a:shade val="95000"/>
                  <a:satMod val="105000"/>
                </a:srgbClr>
              </a:solidFill>
              <a:prstDash val="solid"/>
            </a:ln>
            <a:effectLst/>
          </p:spPr>
        </p:cxnSp>
        <p:sp>
          <p:nvSpPr>
            <p:cNvPr id="50" name="Rectangle 49">
              <a:extLst>
                <a:ext uri="{FF2B5EF4-FFF2-40B4-BE49-F238E27FC236}">
                  <a16:creationId xmlns:a16="http://schemas.microsoft.com/office/drawing/2014/main" id="{A1A62778-5462-453C-87AA-82C753D47F45}"/>
                </a:ext>
              </a:extLst>
            </p:cNvPr>
            <p:cNvSpPr/>
            <p:nvPr/>
          </p:nvSpPr>
          <p:spPr>
            <a:xfrm>
              <a:off x="4834010" y="4200272"/>
              <a:ext cx="2052228" cy="722864"/>
            </a:xfrm>
            <a:prstGeom prst="rect">
              <a:avLst/>
            </a:prstGeom>
            <a:solidFill>
              <a:srgbClr val="FFFF0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FF0000"/>
                  </a:solidFill>
                  <a:effectLst/>
                  <a:uLnTx/>
                  <a:uFillTx/>
                  <a:latin typeface="Segoe UI"/>
                  <a:ea typeface="+mn-ea"/>
                  <a:cs typeface="+mn-cs"/>
                </a:rPr>
                <a:t>Container</a:t>
              </a:r>
            </a:p>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FF0000"/>
                  </a:solidFill>
                  <a:effectLst/>
                  <a:uLnTx/>
                  <a:uFillTx/>
                  <a:latin typeface="Segoe UI"/>
                  <a:ea typeface="+mn-ea"/>
                  <a:cs typeface="+mn-cs"/>
                </a:rPr>
                <a:t>App (pages)</a:t>
              </a:r>
            </a:p>
          </p:txBody>
        </p:sp>
        <p:grpSp>
          <p:nvGrpSpPr>
            <p:cNvPr id="51" name="Group 50">
              <a:extLst>
                <a:ext uri="{FF2B5EF4-FFF2-40B4-BE49-F238E27FC236}">
                  <a16:creationId xmlns:a16="http://schemas.microsoft.com/office/drawing/2014/main" id="{5F8F8310-33A0-46A4-B149-0202FA1CC6F4}"/>
                </a:ext>
              </a:extLst>
            </p:cNvPr>
            <p:cNvGrpSpPr/>
            <p:nvPr/>
          </p:nvGrpSpPr>
          <p:grpSpPr>
            <a:xfrm>
              <a:off x="8254652" y="4033857"/>
              <a:ext cx="3744154" cy="523908"/>
              <a:chOff x="8254652" y="4033857"/>
              <a:chExt cx="3744154" cy="523908"/>
            </a:xfrm>
          </p:grpSpPr>
          <p:sp>
            <p:nvSpPr>
              <p:cNvPr id="52" name="Rectangle 51">
                <a:extLst>
                  <a:ext uri="{FF2B5EF4-FFF2-40B4-BE49-F238E27FC236}">
                    <a16:creationId xmlns:a16="http://schemas.microsoft.com/office/drawing/2014/main" id="{9C5B6FAB-1B0B-466B-BE2A-E86628E177AD}"/>
                  </a:ext>
                </a:extLst>
              </p:cNvPr>
              <p:cNvSpPr/>
              <p:nvPr/>
            </p:nvSpPr>
            <p:spPr>
              <a:xfrm>
                <a:off x="8254652" y="4034681"/>
                <a:ext cx="1584176" cy="523084"/>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View 1</a:t>
                </a:r>
              </a:p>
            </p:txBody>
          </p:sp>
          <p:sp>
            <p:nvSpPr>
              <p:cNvPr id="53" name="Rectangle 52">
                <a:extLst>
                  <a:ext uri="{FF2B5EF4-FFF2-40B4-BE49-F238E27FC236}">
                    <a16:creationId xmlns:a16="http://schemas.microsoft.com/office/drawing/2014/main" id="{B9935830-31B6-42D1-9A8A-6AC331FC8769}"/>
                  </a:ext>
                </a:extLst>
              </p:cNvPr>
              <p:cNvSpPr/>
              <p:nvPr/>
            </p:nvSpPr>
            <p:spPr>
              <a:xfrm>
                <a:off x="10414630" y="4033857"/>
                <a:ext cx="1584176" cy="523084"/>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rPr>
                  <a:t>Controller 1</a:t>
                </a:r>
              </a:p>
            </p:txBody>
          </p:sp>
          <p:cxnSp>
            <p:nvCxnSpPr>
              <p:cNvPr id="54" name="Straight Connector 53">
                <a:extLst>
                  <a:ext uri="{FF2B5EF4-FFF2-40B4-BE49-F238E27FC236}">
                    <a16:creationId xmlns:a16="http://schemas.microsoft.com/office/drawing/2014/main" id="{DAF3C569-A1B3-455D-9A83-1B4E5142D6ED}"/>
                  </a:ext>
                </a:extLst>
              </p:cNvPr>
              <p:cNvCxnSpPr>
                <a:stCxn id="52" idx="3"/>
                <a:endCxn id="53" idx="1"/>
              </p:cNvCxnSpPr>
              <p:nvPr/>
            </p:nvCxnSpPr>
            <p:spPr>
              <a:xfrm flipV="1">
                <a:off x="9838828" y="4295399"/>
                <a:ext cx="575802" cy="824"/>
              </a:xfrm>
              <a:prstGeom prst="line">
                <a:avLst/>
              </a:prstGeom>
              <a:noFill/>
              <a:ln w="9525" cap="flat" cmpd="sng" algn="ctr">
                <a:solidFill>
                  <a:srgbClr val="262767">
                    <a:shade val="95000"/>
                    <a:satMod val="105000"/>
                  </a:srgbClr>
                </a:solidFill>
                <a:prstDash val="solid"/>
              </a:ln>
              <a:effectLst/>
            </p:spPr>
          </p:cxnSp>
          <p:sp>
            <p:nvSpPr>
              <p:cNvPr id="55" name="Oval 54">
                <a:extLst>
                  <a:ext uri="{FF2B5EF4-FFF2-40B4-BE49-F238E27FC236}">
                    <a16:creationId xmlns:a16="http://schemas.microsoft.com/office/drawing/2014/main" id="{CDCAF219-242F-492F-B5A4-7A7FA89B470F}"/>
                  </a:ext>
                </a:extLst>
              </p:cNvPr>
              <p:cNvSpPr/>
              <p:nvPr/>
            </p:nvSpPr>
            <p:spPr>
              <a:xfrm>
                <a:off x="10054852" y="4177170"/>
                <a:ext cx="144016" cy="198270"/>
              </a:xfrm>
              <a:prstGeom prst="ellipse">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grpSp>
        <p:grpSp>
          <p:nvGrpSpPr>
            <p:cNvPr id="56" name="Group 55">
              <a:extLst>
                <a:ext uri="{FF2B5EF4-FFF2-40B4-BE49-F238E27FC236}">
                  <a16:creationId xmlns:a16="http://schemas.microsoft.com/office/drawing/2014/main" id="{F1B817A4-237F-499D-955D-4E9DC292C2DD}"/>
                </a:ext>
              </a:extLst>
            </p:cNvPr>
            <p:cNvGrpSpPr/>
            <p:nvPr/>
          </p:nvGrpSpPr>
          <p:grpSpPr>
            <a:xfrm>
              <a:off x="8254652" y="4721477"/>
              <a:ext cx="3744154" cy="523908"/>
              <a:chOff x="8254652" y="4033857"/>
              <a:chExt cx="3744154" cy="523908"/>
            </a:xfrm>
          </p:grpSpPr>
          <p:sp>
            <p:nvSpPr>
              <p:cNvPr id="57" name="Rectangle 56">
                <a:extLst>
                  <a:ext uri="{FF2B5EF4-FFF2-40B4-BE49-F238E27FC236}">
                    <a16:creationId xmlns:a16="http://schemas.microsoft.com/office/drawing/2014/main" id="{8658D58C-1B8C-4B11-BBF2-9B2384EC46B9}"/>
                  </a:ext>
                </a:extLst>
              </p:cNvPr>
              <p:cNvSpPr/>
              <p:nvPr/>
            </p:nvSpPr>
            <p:spPr>
              <a:xfrm>
                <a:off x="8254652" y="4034681"/>
                <a:ext cx="1584176" cy="523084"/>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View 2</a:t>
                </a:r>
              </a:p>
            </p:txBody>
          </p:sp>
          <p:sp>
            <p:nvSpPr>
              <p:cNvPr id="58" name="Rectangle 57">
                <a:extLst>
                  <a:ext uri="{FF2B5EF4-FFF2-40B4-BE49-F238E27FC236}">
                    <a16:creationId xmlns:a16="http://schemas.microsoft.com/office/drawing/2014/main" id="{AF388582-64E8-4CCB-895F-99E32B36005F}"/>
                  </a:ext>
                </a:extLst>
              </p:cNvPr>
              <p:cNvSpPr/>
              <p:nvPr/>
            </p:nvSpPr>
            <p:spPr>
              <a:xfrm>
                <a:off x="10414630" y="4033857"/>
                <a:ext cx="1584176" cy="523084"/>
              </a:xfrm>
              <a:prstGeom prst="rect">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Segoe UI"/>
                    <a:ea typeface="+mn-ea"/>
                    <a:cs typeface="+mn-cs"/>
                  </a:rPr>
                  <a:t>Controller 2</a:t>
                </a:r>
              </a:p>
            </p:txBody>
          </p:sp>
          <p:cxnSp>
            <p:nvCxnSpPr>
              <p:cNvPr id="59" name="Straight Connector 58">
                <a:extLst>
                  <a:ext uri="{FF2B5EF4-FFF2-40B4-BE49-F238E27FC236}">
                    <a16:creationId xmlns:a16="http://schemas.microsoft.com/office/drawing/2014/main" id="{AE618394-3653-4DCD-A782-2397739AE6BF}"/>
                  </a:ext>
                </a:extLst>
              </p:cNvPr>
              <p:cNvCxnSpPr>
                <a:stCxn id="57" idx="3"/>
                <a:endCxn id="58" idx="1"/>
              </p:cNvCxnSpPr>
              <p:nvPr/>
            </p:nvCxnSpPr>
            <p:spPr>
              <a:xfrm flipV="1">
                <a:off x="9838828" y="4295399"/>
                <a:ext cx="575802" cy="824"/>
              </a:xfrm>
              <a:prstGeom prst="line">
                <a:avLst/>
              </a:prstGeom>
              <a:noFill/>
              <a:ln w="9525" cap="flat" cmpd="sng" algn="ctr">
                <a:solidFill>
                  <a:srgbClr val="262767">
                    <a:shade val="95000"/>
                    <a:satMod val="105000"/>
                  </a:srgbClr>
                </a:solidFill>
                <a:prstDash val="solid"/>
              </a:ln>
              <a:effectLst/>
            </p:spPr>
          </p:cxnSp>
          <p:sp>
            <p:nvSpPr>
              <p:cNvPr id="60" name="Oval 59">
                <a:extLst>
                  <a:ext uri="{FF2B5EF4-FFF2-40B4-BE49-F238E27FC236}">
                    <a16:creationId xmlns:a16="http://schemas.microsoft.com/office/drawing/2014/main" id="{E07170B5-D069-4AF8-8C95-1DE38C57931D}"/>
                  </a:ext>
                </a:extLst>
              </p:cNvPr>
              <p:cNvSpPr/>
              <p:nvPr/>
            </p:nvSpPr>
            <p:spPr>
              <a:xfrm>
                <a:off x="10054852" y="4177170"/>
                <a:ext cx="144016" cy="198270"/>
              </a:xfrm>
              <a:prstGeom prst="ellipse">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grpSp>
        <p:sp>
          <p:nvSpPr>
            <p:cNvPr id="61" name="Arrow: Left 60">
              <a:extLst>
                <a:ext uri="{FF2B5EF4-FFF2-40B4-BE49-F238E27FC236}">
                  <a16:creationId xmlns:a16="http://schemas.microsoft.com/office/drawing/2014/main" id="{C58962EE-0E23-46F2-AC97-1E13A8569797}"/>
                </a:ext>
              </a:extLst>
            </p:cNvPr>
            <p:cNvSpPr/>
            <p:nvPr/>
          </p:nvSpPr>
          <p:spPr>
            <a:xfrm>
              <a:off x="6886500" y="4177170"/>
              <a:ext cx="1368152" cy="259943"/>
            </a:xfrm>
            <a:prstGeom prst="leftArrow">
              <a:avLst/>
            </a:prstGeom>
            <a:solidFill>
              <a:srgbClr val="FFFF0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Segoe UI"/>
                <a:ea typeface="+mn-ea"/>
                <a:cs typeface="+mn-cs"/>
              </a:endParaRPr>
            </a:p>
          </p:txBody>
        </p:sp>
        <p:sp>
          <p:nvSpPr>
            <p:cNvPr id="62" name="Arrow: Left 61">
              <a:extLst>
                <a:ext uri="{FF2B5EF4-FFF2-40B4-BE49-F238E27FC236}">
                  <a16:creationId xmlns:a16="http://schemas.microsoft.com/office/drawing/2014/main" id="{2586CA10-8BE2-4198-8382-2A6AC6FAC12D}"/>
                </a:ext>
              </a:extLst>
            </p:cNvPr>
            <p:cNvSpPr/>
            <p:nvPr/>
          </p:nvSpPr>
          <p:spPr>
            <a:xfrm>
              <a:off x="6886500" y="4686295"/>
              <a:ext cx="1368152" cy="259943"/>
            </a:xfrm>
            <a:prstGeom prst="leftArrow">
              <a:avLst/>
            </a:prstGeom>
            <a:solidFill>
              <a:srgbClr val="FFFF00"/>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14" name="TextBox 13">
            <a:extLst>
              <a:ext uri="{FF2B5EF4-FFF2-40B4-BE49-F238E27FC236}">
                <a16:creationId xmlns:a16="http://schemas.microsoft.com/office/drawing/2014/main" id="{F051E729-5357-4CE2-BC5D-19B88461289A}"/>
              </a:ext>
            </a:extLst>
          </p:cNvPr>
          <p:cNvSpPr txBox="1"/>
          <p:nvPr/>
        </p:nvSpPr>
        <p:spPr>
          <a:xfrm>
            <a:off x="261764" y="3029136"/>
            <a:ext cx="3127479" cy="369332"/>
          </a:xfrm>
          <a:prstGeom prst="rect">
            <a:avLst/>
          </a:prstGeom>
          <a:noFill/>
        </p:spPr>
        <p:txBody>
          <a:bodyPr wrap="square" rtlCol="0">
            <a:spAutoFit/>
          </a:bodyPr>
          <a:lstStyle/>
          <a:p>
            <a:r>
              <a:rPr lang="en-US" b="1" dirty="0"/>
              <a:t>Structure of Fiori Application</a:t>
            </a:r>
          </a:p>
        </p:txBody>
      </p:sp>
      <p:sp>
        <p:nvSpPr>
          <p:cNvPr id="63" name="TextBox 62">
            <a:extLst>
              <a:ext uri="{FF2B5EF4-FFF2-40B4-BE49-F238E27FC236}">
                <a16:creationId xmlns:a16="http://schemas.microsoft.com/office/drawing/2014/main" id="{2188972F-7D88-4136-BD86-96C836355C66}"/>
              </a:ext>
            </a:extLst>
          </p:cNvPr>
          <p:cNvSpPr txBox="1"/>
          <p:nvPr/>
        </p:nvSpPr>
        <p:spPr>
          <a:xfrm>
            <a:off x="1499298" y="6328615"/>
            <a:ext cx="3124200" cy="369332"/>
          </a:xfrm>
          <a:prstGeom prst="rect">
            <a:avLst/>
          </a:prstGeom>
          <a:noFill/>
        </p:spPr>
        <p:txBody>
          <a:bodyPr wrap="square" rtlCol="0">
            <a:spAutoFit/>
          </a:bodyPr>
          <a:lstStyle/>
          <a:p>
            <a:r>
              <a:rPr lang="en-US" dirty="0"/>
              <a:t>Component.js is starting point</a:t>
            </a:r>
          </a:p>
        </p:txBody>
      </p:sp>
      <p:sp>
        <p:nvSpPr>
          <p:cNvPr id="64" name="Rectangle 63">
            <a:extLst>
              <a:ext uri="{FF2B5EF4-FFF2-40B4-BE49-F238E27FC236}">
                <a16:creationId xmlns:a16="http://schemas.microsoft.com/office/drawing/2014/main" id="{A4326914-1EB3-4A21-AB0B-D98429BBF485}"/>
              </a:ext>
            </a:extLst>
          </p:cNvPr>
          <p:cNvSpPr/>
          <p:nvPr/>
        </p:nvSpPr>
        <p:spPr>
          <a:xfrm>
            <a:off x="1956498" y="3611273"/>
            <a:ext cx="22098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solidFill>
                  <a:srgbClr val="FF0000"/>
                </a:solidFill>
              </a:rPr>
              <a:t>sap/ui/core/UIComponent</a:t>
            </a:r>
          </a:p>
        </p:txBody>
      </p:sp>
      <p:cxnSp>
        <p:nvCxnSpPr>
          <p:cNvPr id="66" name="Straight Arrow Connector 65">
            <a:extLst>
              <a:ext uri="{FF2B5EF4-FFF2-40B4-BE49-F238E27FC236}">
                <a16:creationId xmlns:a16="http://schemas.microsoft.com/office/drawing/2014/main" id="{40D09286-E6B9-4A85-ADF8-89EE33A1F130}"/>
              </a:ext>
            </a:extLst>
          </p:cNvPr>
          <p:cNvCxnSpPr>
            <a:stCxn id="40" idx="0"/>
            <a:endCxn id="64" idx="2"/>
          </p:cNvCxnSpPr>
          <p:nvPr/>
        </p:nvCxnSpPr>
        <p:spPr>
          <a:xfrm flipH="1" flipV="1">
            <a:off x="3061398" y="4068473"/>
            <a:ext cx="1" cy="3745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FEE3D813-A433-4890-BC72-56AE207B8FFE}"/>
              </a:ext>
            </a:extLst>
          </p:cNvPr>
          <p:cNvSpPr/>
          <p:nvPr/>
        </p:nvSpPr>
        <p:spPr>
          <a:xfrm>
            <a:off x="8028983" y="5834889"/>
            <a:ext cx="1321415" cy="685801"/>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BaseController</a:t>
            </a:r>
          </a:p>
        </p:txBody>
      </p:sp>
      <p:cxnSp>
        <p:nvCxnSpPr>
          <p:cNvPr id="71" name="Straight Connector 70">
            <a:extLst>
              <a:ext uri="{FF2B5EF4-FFF2-40B4-BE49-F238E27FC236}">
                <a16:creationId xmlns:a16="http://schemas.microsoft.com/office/drawing/2014/main" id="{EA59B1D0-A81D-43A1-9D15-5E3EF51A1F16}"/>
              </a:ext>
            </a:extLst>
          </p:cNvPr>
          <p:cNvCxnSpPr>
            <a:stCxn id="48" idx="3"/>
            <a:endCxn id="69" idx="1"/>
          </p:cNvCxnSpPr>
          <p:nvPr/>
        </p:nvCxnSpPr>
        <p:spPr>
          <a:xfrm>
            <a:off x="6643380" y="6149155"/>
            <a:ext cx="1385603" cy="28635"/>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5201D766-E87C-486D-820C-048F1F021165}"/>
              </a:ext>
            </a:extLst>
          </p:cNvPr>
          <p:cNvCxnSpPr>
            <a:stCxn id="69" idx="3"/>
            <a:endCxn id="58" idx="2"/>
          </p:cNvCxnSpPr>
          <p:nvPr/>
        </p:nvCxnSpPr>
        <p:spPr>
          <a:xfrm flipV="1">
            <a:off x="9350398" y="5649778"/>
            <a:ext cx="1709034" cy="528012"/>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77" name="Connector: Elbow 76">
            <a:extLst>
              <a:ext uri="{FF2B5EF4-FFF2-40B4-BE49-F238E27FC236}">
                <a16:creationId xmlns:a16="http://schemas.microsoft.com/office/drawing/2014/main" id="{18B2079A-1984-4264-AABE-37E9296FA5B6}"/>
              </a:ext>
            </a:extLst>
          </p:cNvPr>
          <p:cNvCxnSpPr>
            <a:stCxn id="69" idx="3"/>
            <a:endCxn id="53" idx="3"/>
          </p:cNvCxnSpPr>
          <p:nvPr/>
        </p:nvCxnSpPr>
        <p:spPr>
          <a:xfrm flipV="1">
            <a:off x="9350398" y="4745801"/>
            <a:ext cx="2474063" cy="1431989"/>
          </a:xfrm>
          <a:prstGeom prst="bentConnector3">
            <a:avLst>
              <a:gd name="adj1" fmla="val 10924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9832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9120775"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Structure of Fiori Project Files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6188732" cy="4247317"/>
          </a:xfrm>
          <a:prstGeom prst="rect">
            <a:avLst/>
          </a:prstGeom>
          <a:noFill/>
        </p:spPr>
        <p:txBody>
          <a:bodyPr wrap="square" rtlCol="0">
            <a:spAutoFit/>
          </a:bodyPr>
          <a:lstStyle/>
          <a:p>
            <a:pPr marL="0" indent="0">
              <a:buNone/>
            </a:pPr>
            <a:r>
              <a:rPr lang="en-US" sz="1800" dirty="0">
                <a:latin typeface="Calibri (Body)"/>
              </a:rPr>
              <a:t>There are different folders and directory are required for setup project</a:t>
            </a:r>
          </a:p>
          <a:p>
            <a:pPr marL="342900" indent="-342900" algn="just">
              <a:buAutoNum type="arabicPeriod"/>
            </a:pPr>
            <a:r>
              <a:rPr lang="en-US" sz="1800" dirty="0">
                <a:latin typeface="Calibri (Body)"/>
              </a:rPr>
              <a:t>Webapp = This provides the root directory and of all files given in alias name or namespace </a:t>
            </a:r>
          </a:p>
          <a:p>
            <a:pPr marL="342900" indent="-342900" algn="just">
              <a:buAutoNum type="arabicPeriod"/>
            </a:pPr>
            <a:r>
              <a:rPr lang="en-US" sz="1800" dirty="0">
                <a:latin typeface="Calibri (Body)"/>
              </a:rPr>
              <a:t>Controller = </a:t>
            </a:r>
            <a:r>
              <a:rPr lang="en-US" sz="1800" i="0" dirty="0">
                <a:solidFill>
                  <a:srgbClr val="202124"/>
                </a:solidFill>
                <a:effectLst/>
                <a:latin typeface="Calibri (Body)"/>
              </a:rPr>
              <a:t>The controller folder contains all the controllers used by your views and might also contain additional logic files that are used by one or more controllers. The structure of the controller folder should mirror the view folder.</a:t>
            </a:r>
          </a:p>
          <a:p>
            <a:pPr marL="342900" indent="-342900" algn="just">
              <a:buAutoNum type="arabicPeriod"/>
            </a:pPr>
            <a:r>
              <a:rPr lang="en-US" sz="1800" dirty="0">
                <a:solidFill>
                  <a:srgbClr val="202124"/>
                </a:solidFill>
                <a:latin typeface="Calibri (Body)"/>
              </a:rPr>
              <a:t>models = It contains .json file and object of data</a:t>
            </a:r>
          </a:p>
          <a:p>
            <a:pPr marL="342900" indent="-342900" algn="just">
              <a:buAutoNum type="arabicPeriod"/>
            </a:pPr>
            <a:r>
              <a:rPr lang="en-US" sz="1800" dirty="0">
                <a:solidFill>
                  <a:srgbClr val="202124"/>
                </a:solidFill>
                <a:latin typeface="Calibri (Body)"/>
              </a:rPr>
              <a:t>utils = It is the reuse file of JS code</a:t>
            </a:r>
          </a:p>
          <a:p>
            <a:pPr marL="342900" indent="-342900" algn="just">
              <a:buAutoNum type="arabicPeriod"/>
            </a:pPr>
            <a:r>
              <a:rPr lang="en-US" sz="1800" dirty="0">
                <a:solidFill>
                  <a:srgbClr val="202124"/>
                </a:solidFill>
                <a:latin typeface="Calibri (Body)"/>
              </a:rPr>
              <a:t>view = It contains all the .xml files. </a:t>
            </a:r>
          </a:p>
          <a:p>
            <a:pPr marL="342900" indent="-342900" algn="just">
              <a:buAutoNum type="arabicPeriod"/>
            </a:pPr>
            <a:r>
              <a:rPr lang="en-US" sz="1800" dirty="0">
                <a:solidFill>
                  <a:srgbClr val="202124"/>
                </a:solidFill>
                <a:latin typeface="Calibri (Body)"/>
              </a:rPr>
              <a:t>Component.js = It is the starting file of our app</a:t>
            </a:r>
          </a:p>
          <a:p>
            <a:pPr marL="342900" indent="-342900" algn="just">
              <a:buAutoNum type="arabicPeriod"/>
            </a:pPr>
            <a:r>
              <a:rPr lang="en-US" sz="1800" dirty="0">
                <a:solidFill>
                  <a:srgbClr val="202124"/>
                </a:solidFill>
                <a:latin typeface="Calibri (Body)"/>
              </a:rPr>
              <a:t>manifest.json = It is the application descriptor file.</a:t>
            </a:r>
          </a:p>
          <a:p>
            <a:pPr marL="342900" indent="-342900" algn="just">
              <a:buAutoNum type="arabicPeriod"/>
            </a:pPr>
            <a:r>
              <a:rPr lang="en-US" sz="1800" dirty="0">
                <a:solidFill>
                  <a:srgbClr val="202124"/>
                </a:solidFill>
                <a:latin typeface="Calibri (Body)"/>
              </a:rPr>
              <a:t>Index.html </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5">
            <a:extLst>
              <a:ext uri="{FF2B5EF4-FFF2-40B4-BE49-F238E27FC236}">
                <a16:creationId xmlns:a16="http://schemas.microsoft.com/office/drawing/2014/main" id="{206059D4-FB71-4CD5-9CE8-AAF68AD0AB07}"/>
              </a:ext>
            </a:extLst>
          </p:cNvPr>
          <p:cNvPicPr>
            <a:picLocks noChangeAspect="1"/>
          </p:cNvPicPr>
          <p:nvPr/>
        </p:nvPicPr>
        <p:blipFill>
          <a:blip r:embed="rId3"/>
          <a:stretch>
            <a:fillRect/>
          </a:stretch>
        </p:blipFill>
        <p:spPr>
          <a:xfrm>
            <a:off x="7912839" y="779089"/>
            <a:ext cx="2682274" cy="5773857"/>
          </a:xfrm>
          <a:prstGeom prst="rect">
            <a:avLst/>
          </a:prstGeom>
        </p:spPr>
      </p:pic>
    </p:spTree>
    <p:extLst>
      <p:ext uri="{BB962C8B-B14F-4D97-AF65-F5344CB8AC3E}">
        <p14:creationId xmlns:p14="http://schemas.microsoft.com/office/powerpoint/2010/main" val="193710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057611" y="301108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7</a:t>
            </a:r>
          </a:p>
        </p:txBody>
      </p:sp>
    </p:spTree>
    <p:extLst>
      <p:ext uri="{BB962C8B-B14F-4D97-AF65-F5344CB8AC3E}">
        <p14:creationId xmlns:p14="http://schemas.microsoft.com/office/powerpoint/2010/main" val="3991243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7</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388586" y="899721"/>
            <a:ext cx="4548361" cy="2585323"/>
          </a:xfrm>
          <a:prstGeom prst="rect">
            <a:avLst/>
          </a:prstGeom>
          <a:noFill/>
        </p:spPr>
        <p:txBody>
          <a:bodyPr wrap="square" rtlCol="0">
            <a:spAutoFit/>
          </a:bodyPr>
          <a:lstStyle/>
          <a:p>
            <a:pPr marL="742950" lvl="1" indent="-285750">
              <a:buFont typeface="Arial" panose="020B0604020202020204" pitchFamily="34" charset="0"/>
              <a:buChar char="•"/>
            </a:pPr>
            <a:r>
              <a:rPr lang="en-US" dirty="0"/>
              <a:t>Concept of Base Controller</a:t>
            </a:r>
          </a:p>
          <a:p>
            <a:pPr marL="742950" lvl="1" indent="-285750">
              <a:buFont typeface="Arial" panose="020B0604020202020204" pitchFamily="34" charset="0"/>
              <a:buChar char="•"/>
            </a:pPr>
            <a:r>
              <a:rPr lang="en-US" dirty="0"/>
              <a:t>XML Model</a:t>
            </a:r>
          </a:p>
          <a:p>
            <a:pPr marL="742950" lvl="1" indent="-285750">
              <a:buFont typeface="Arial" panose="020B0604020202020204" pitchFamily="34" charset="0"/>
              <a:buChar char="•"/>
            </a:pPr>
            <a:r>
              <a:rPr lang="en-US" dirty="0"/>
              <a:t>Resource model in UI5</a:t>
            </a:r>
          </a:p>
          <a:p>
            <a:pPr marL="742950" lvl="1" indent="-285750">
              <a:buFont typeface="Arial" panose="020B0604020202020204" pitchFamily="34" charset="0"/>
              <a:buChar char="•"/>
            </a:pPr>
            <a:r>
              <a:rPr lang="en-US" dirty="0"/>
              <a:t>Multi-Language Support of the App</a:t>
            </a:r>
          </a:p>
          <a:p>
            <a:pPr marL="742950" lvl="1" indent="-285750">
              <a:buFont typeface="Arial" panose="020B0604020202020204" pitchFamily="34" charset="0"/>
              <a:buChar char="•"/>
            </a:pPr>
            <a:r>
              <a:rPr lang="en-US" dirty="0"/>
              <a:t>Formatter in UI5</a:t>
            </a:r>
          </a:p>
          <a:p>
            <a:pPr marL="742950" lvl="1" indent="-285750">
              <a:buFont typeface="Arial" panose="020B0604020202020204" pitchFamily="34" charset="0"/>
              <a:buChar char="•"/>
            </a:pPr>
            <a:r>
              <a:rPr lang="en-US" dirty="0"/>
              <a:t>User Experience and User Interface</a:t>
            </a:r>
          </a:p>
          <a:p>
            <a:pPr marL="742950" lvl="1" indent="-285750">
              <a:buFont typeface="Arial" panose="020B0604020202020204" pitchFamily="34" charset="0"/>
              <a:buChar char="•"/>
            </a:pPr>
            <a:r>
              <a:rPr lang="en-US" dirty="0"/>
              <a:t>Introduction to Fiori</a:t>
            </a:r>
          </a:p>
          <a:p>
            <a:pPr marL="742950" lvl="1" indent="-285750">
              <a:buFont typeface="Arial" panose="020B0604020202020204" pitchFamily="34" charset="0"/>
              <a:buChar char="•"/>
            </a:pPr>
            <a:r>
              <a:rPr lang="en-US" dirty="0"/>
              <a:t>Structure of  a fiori Project</a:t>
            </a:r>
          </a:p>
          <a:p>
            <a:pPr marL="742950" lvl="1" indent="-285750">
              <a:buClr>
                <a:schemeClr val="tx1"/>
              </a:buClr>
              <a:buFont typeface="Arial" panose="020B0604020202020204" pitchFamily="34" charset="0"/>
              <a:buChar char="•"/>
            </a:pP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6"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6948" y="779090"/>
            <a:ext cx="5353730" cy="5353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8256071"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Base Controller in UI5</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421233" cy="2031325"/>
          </a:xfrm>
          <a:prstGeom prst="rect">
            <a:avLst/>
          </a:prstGeom>
          <a:noFill/>
        </p:spPr>
        <p:txBody>
          <a:bodyPr wrap="square" rtlCol="0">
            <a:spAutoFit/>
          </a:bodyPr>
          <a:lstStyle/>
          <a:p>
            <a:pPr algn="just"/>
            <a:r>
              <a:rPr lang="en-US" b="1" dirty="0"/>
              <a:t>Base Controller</a:t>
            </a:r>
            <a:r>
              <a:rPr lang="en-US" dirty="0"/>
              <a:t>:- </a:t>
            </a:r>
            <a:r>
              <a:rPr lang="en-US" b="0" i="0" dirty="0">
                <a:effectLst/>
              </a:rPr>
              <a:t>A base controller is a controller with basic functionalities from which the other controllers in your SAPUI5 application inherit.</a:t>
            </a:r>
          </a:p>
          <a:p>
            <a:pPr marL="285750" indent="-285750" algn="just">
              <a:buFontTx/>
              <a:buChar char="-"/>
            </a:pPr>
            <a:r>
              <a:rPr lang="en-US" b="0" i="0" dirty="0">
                <a:effectLst/>
              </a:rPr>
              <a:t>The base controller holds basic functionalities that are used across multiple controllers.</a:t>
            </a:r>
          </a:p>
          <a:p>
            <a:pPr marL="285750" indent="-285750" algn="just">
              <a:buFontTx/>
              <a:buChar char="-"/>
            </a:pPr>
            <a:r>
              <a:rPr lang="en-US" b="0" i="0" dirty="0">
                <a:effectLst/>
              </a:rPr>
              <a:t>The base controller itself is just another JavaScript file and it does not have the </a:t>
            </a:r>
            <a:r>
              <a:rPr lang="en-US" b="1" i="0" dirty="0">
                <a:effectLst/>
              </a:rPr>
              <a:t>.controller </a:t>
            </a:r>
            <a:r>
              <a:rPr lang="en-US" i="0" dirty="0">
                <a:effectLst/>
              </a:rPr>
              <a:t> prefix. Just </a:t>
            </a:r>
            <a:r>
              <a:rPr lang="en-US" b="1" i="0" dirty="0">
                <a:effectLst/>
              </a:rPr>
              <a:t>BaseController.js </a:t>
            </a:r>
            <a:r>
              <a:rPr lang="en-US" i="0" dirty="0">
                <a:effectLst/>
              </a:rPr>
              <a:t> and not </a:t>
            </a:r>
            <a:r>
              <a:rPr lang="en-US" b="1" i="0" dirty="0">
                <a:effectLst/>
              </a:rPr>
              <a:t>BaseController.controller.js.</a:t>
            </a:r>
            <a:endParaRPr lang="en-US" b="0" i="0" dirty="0">
              <a:effectLst/>
            </a:endParaRPr>
          </a:p>
          <a:p>
            <a:pPr marL="285750" indent="-285750" algn="just">
              <a:buFontTx/>
              <a:buChar char="-"/>
            </a:pPr>
            <a:r>
              <a:rPr lang="en-US" b="0" i="0" dirty="0">
                <a:effectLst/>
              </a:rPr>
              <a:t>The base controller goes in the controller folder in your SAPUI5 application folder structure:</a:t>
            </a:r>
            <a:endParaRPr lang="en-US"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9" name="Group 8">
            <a:extLst>
              <a:ext uri="{FF2B5EF4-FFF2-40B4-BE49-F238E27FC236}">
                <a16:creationId xmlns:a16="http://schemas.microsoft.com/office/drawing/2014/main" id="{D85210D6-D707-42AA-8163-E9A5239352B7}"/>
              </a:ext>
            </a:extLst>
          </p:cNvPr>
          <p:cNvGrpSpPr/>
          <p:nvPr/>
        </p:nvGrpSpPr>
        <p:grpSpPr>
          <a:xfrm>
            <a:off x="5352670" y="2774678"/>
            <a:ext cx="6330327" cy="3304232"/>
            <a:chOff x="832901" y="1311538"/>
            <a:chExt cx="10414108" cy="4565734"/>
          </a:xfrm>
        </p:grpSpPr>
        <p:sp>
          <p:nvSpPr>
            <p:cNvPr id="10" name="Rectangle 9">
              <a:extLst>
                <a:ext uri="{FF2B5EF4-FFF2-40B4-BE49-F238E27FC236}">
                  <a16:creationId xmlns:a16="http://schemas.microsoft.com/office/drawing/2014/main" id="{9DEF3CAD-F7D4-4883-9B1B-292A378E8439}"/>
                </a:ext>
              </a:extLst>
            </p:cNvPr>
            <p:cNvSpPr/>
            <p:nvPr/>
          </p:nvSpPr>
          <p:spPr>
            <a:xfrm>
              <a:off x="1269876"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1</a:t>
              </a:r>
            </a:p>
          </p:txBody>
        </p:sp>
        <p:sp>
          <p:nvSpPr>
            <p:cNvPr id="11" name="Rectangle 10">
              <a:extLst>
                <a:ext uri="{FF2B5EF4-FFF2-40B4-BE49-F238E27FC236}">
                  <a16:creationId xmlns:a16="http://schemas.microsoft.com/office/drawing/2014/main" id="{F7286013-8D3C-45ED-97D4-2F213550E79A}"/>
                </a:ext>
              </a:extLst>
            </p:cNvPr>
            <p:cNvSpPr/>
            <p:nvPr/>
          </p:nvSpPr>
          <p:spPr>
            <a:xfrm>
              <a:off x="1269876"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1</a:t>
              </a:r>
            </a:p>
          </p:txBody>
        </p:sp>
        <p:sp>
          <p:nvSpPr>
            <p:cNvPr id="12" name="Rectangle 11">
              <a:extLst>
                <a:ext uri="{FF2B5EF4-FFF2-40B4-BE49-F238E27FC236}">
                  <a16:creationId xmlns:a16="http://schemas.microsoft.com/office/drawing/2014/main" id="{7A2B6E2A-2DF7-435E-8435-44E654A6588A}"/>
                </a:ext>
              </a:extLst>
            </p:cNvPr>
            <p:cNvSpPr/>
            <p:nvPr/>
          </p:nvSpPr>
          <p:spPr>
            <a:xfrm>
              <a:off x="3934173"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2</a:t>
              </a:r>
            </a:p>
          </p:txBody>
        </p:sp>
        <p:sp>
          <p:nvSpPr>
            <p:cNvPr id="13" name="Rectangle 12">
              <a:extLst>
                <a:ext uri="{FF2B5EF4-FFF2-40B4-BE49-F238E27FC236}">
                  <a16:creationId xmlns:a16="http://schemas.microsoft.com/office/drawing/2014/main" id="{CBBEA617-DA95-4444-B248-5337DE7C9C09}"/>
                </a:ext>
              </a:extLst>
            </p:cNvPr>
            <p:cNvSpPr/>
            <p:nvPr/>
          </p:nvSpPr>
          <p:spPr>
            <a:xfrm>
              <a:off x="3934173"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2</a:t>
              </a:r>
            </a:p>
          </p:txBody>
        </p:sp>
        <p:sp>
          <p:nvSpPr>
            <p:cNvPr id="14" name="Rectangle 13">
              <a:extLst>
                <a:ext uri="{FF2B5EF4-FFF2-40B4-BE49-F238E27FC236}">
                  <a16:creationId xmlns:a16="http://schemas.microsoft.com/office/drawing/2014/main" id="{D9EE5B20-6566-4D86-9D17-C94FF624062C}"/>
                </a:ext>
              </a:extLst>
            </p:cNvPr>
            <p:cNvSpPr/>
            <p:nvPr/>
          </p:nvSpPr>
          <p:spPr>
            <a:xfrm>
              <a:off x="6563016"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3</a:t>
              </a:r>
            </a:p>
          </p:txBody>
        </p:sp>
        <p:sp>
          <p:nvSpPr>
            <p:cNvPr id="15" name="Rectangle 14">
              <a:extLst>
                <a:ext uri="{FF2B5EF4-FFF2-40B4-BE49-F238E27FC236}">
                  <a16:creationId xmlns:a16="http://schemas.microsoft.com/office/drawing/2014/main" id="{64FE3109-2C0C-48E6-9177-D716A7C681A7}"/>
                </a:ext>
              </a:extLst>
            </p:cNvPr>
            <p:cNvSpPr/>
            <p:nvPr/>
          </p:nvSpPr>
          <p:spPr>
            <a:xfrm>
              <a:off x="6563017"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3</a:t>
              </a:r>
            </a:p>
          </p:txBody>
        </p:sp>
        <p:sp>
          <p:nvSpPr>
            <p:cNvPr id="16" name="Rectangle 15">
              <a:extLst>
                <a:ext uri="{FF2B5EF4-FFF2-40B4-BE49-F238E27FC236}">
                  <a16:creationId xmlns:a16="http://schemas.microsoft.com/office/drawing/2014/main" id="{861B757D-8269-42C9-A156-512B1EF8E434}"/>
                </a:ext>
              </a:extLst>
            </p:cNvPr>
            <p:cNvSpPr/>
            <p:nvPr/>
          </p:nvSpPr>
          <p:spPr>
            <a:xfrm>
              <a:off x="9262764"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4</a:t>
              </a:r>
            </a:p>
          </p:txBody>
        </p:sp>
        <p:sp>
          <p:nvSpPr>
            <p:cNvPr id="17" name="Rectangle 16">
              <a:extLst>
                <a:ext uri="{FF2B5EF4-FFF2-40B4-BE49-F238E27FC236}">
                  <a16:creationId xmlns:a16="http://schemas.microsoft.com/office/drawing/2014/main" id="{A195B69A-85E3-4166-A0F8-037EB78DF96A}"/>
                </a:ext>
              </a:extLst>
            </p:cNvPr>
            <p:cNvSpPr/>
            <p:nvPr/>
          </p:nvSpPr>
          <p:spPr>
            <a:xfrm>
              <a:off x="9262764"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4</a:t>
              </a:r>
            </a:p>
          </p:txBody>
        </p:sp>
        <p:sp>
          <p:nvSpPr>
            <p:cNvPr id="18" name="TextBox 17">
              <a:extLst>
                <a:ext uri="{FF2B5EF4-FFF2-40B4-BE49-F238E27FC236}">
                  <a16:creationId xmlns:a16="http://schemas.microsoft.com/office/drawing/2014/main" id="{7B760488-485A-4585-A14D-30EC470FFC72}"/>
                </a:ext>
              </a:extLst>
            </p:cNvPr>
            <p:cNvSpPr txBox="1"/>
            <p:nvPr/>
          </p:nvSpPr>
          <p:spPr>
            <a:xfrm>
              <a:off x="3639574" y="2520478"/>
              <a:ext cx="504056" cy="461665"/>
            </a:xfrm>
            <a:prstGeom prst="rect">
              <a:avLst/>
            </a:prstGeom>
            <a:noFill/>
          </p:spPr>
          <p:txBody>
            <a:bodyPr wrap="square" rtlCol="0">
              <a:spAutoFit/>
            </a:bodyPr>
            <a:lstStyle/>
            <a:p>
              <a:r>
                <a:rPr lang="en-US" dirty="0"/>
                <a:t>x</a:t>
              </a:r>
            </a:p>
          </p:txBody>
        </p:sp>
        <p:sp>
          <p:nvSpPr>
            <p:cNvPr id="19" name="TextBox 18">
              <a:extLst>
                <a:ext uri="{FF2B5EF4-FFF2-40B4-BE49-F238E27FC236}">
                  <a16:creationId xmlns:a16="http://schemas.microsoft.com/office/drawing/2014/main" id="{8EB3E978-98F7-409D-8494-EA2BE8E9EFA4}"/>
                </a:ext>
              </a:extLst>
            </p:cNvPr>
            <p:cNvSpPr txBox="1"/>
            <p:nvPr/>
          </p:nvSpPr>
          <p:spPr>
            <a:xfrm>
              <a:off x="3534196" y="4192328"/>
              <a:ext cx="504057" cy="461664"/>
            </a:xfrm>
            <a:prstGeom prst="rect">
              <a:avLst/>
            </a:prstGeom>
            <a:noFill/>
          </p:spPr>
          <p:txBody>
            <a:bodyPr wrap="square" rtlCol="0">
              <a:spAutoFit/>
            </a:bodyPr>
            <a:lstStyle/>
            <a:p>
              <a:r>
                <a:rPr lang="en-US" dirty="0">
                  <a:solidFill>
                    <a:srgbClr val="FF0000"/>
                  </a:solidFill>
                </a:rPr>
                <a:t>x</a:t>
              </a:r>
            </a:p>
          </p:txBody>
        </p:sp>
        <p:sp>
          <p:nvSpPr>
            <p:cNvPr id="21" name="TextBox 20">
              <a:extLst>
                <a:ext uri="{FF2B5EF4-FFF2-40B4-BE49-F238E27FC236}">
                  <a16:creationId xmlns:a16="http://schemas.microsoft.com/office/drawing/2014/main" id="{7E4C13CF-5FAB-4CCA-9525-73BC11F24EAD}"/>
                </a:ext>
              </a:extLst>
            </p:cNvPr>
            <p:cNvSpPr txBox="1"/>
            <p:nvPr/>
          </p:nvSpPr>
          <p:spPr>
            <a:xfrm>
              <a:off x="6136721" y="4149186"/>
              <a:ext cx="446156" cy="461664"/>
            </a:xfrm>
            <a:prstGeom prst="rect">
              <a:avLst/>
            </a:prstGeom>
            <a:noFill/>
          </p:spPr>
          <p:txBody>
            <a:bodyPr wrap="square" rtlCol="0">
              <a:spAutoFit/>
            </a:bodyPr>
            <a:lstStyle/>
            <a:p>
              <a:r>
                <a:rPr lang="en-US" dirty="0">
                  <a:solidFill>
                    <a:srgbClr val="FF0000"/>
                  </a:solidFill>
                </a:rPr>
                <a:t>x</a:t>
              </a:r>
            </a:p>
          </p:txBody>
        </p:sp>
        <p:sp>
          <p:nvSpPr>
            <p:cNvPr id="23" name="TextBox 22">
              <a:extLst>
                <a:ext uri="{FF2B5EF4-FFF2-40B4-BE49-F238E27FC236}">
                  <a16:creationId xmlns:a16="http://schemas.microsoft.com/office/drawing/2014/main" id="{DFEA29DC-4CF1-4C78-B47D-64A786E46C4F}"/>
                </a:ext>
              </a:extLst>
            </p:cNvPr>
            <p:cNvSpPr txBox="1"/>
            <p:nvPr/>
          </p:nvSpPr>
          <p:spPr>
            <a:xfrm>
              <a:off x="8830716" y="4163566"/>
              <a:ext cx="504057" cy="461664"/>
            </a:xfrm>
            <a:prstGeom prst="rect">
              <a:avLst/>
            </a:prstGeom>
            <a:noFill/>
          </p:spPr>
          <p:txBody>
            <a:bodyPr wrap="square" rtlCol="0">
              <a:spAutoFit/>
            </a:bodyPr>
            <a:lstStyle/>
            <a:p>
              <a:r>
                <a:rPr lang="en-US" dirty="0">
                  <a:solidFill>
                    <a:srgbClr val="FF0000"/>
                  </a:solidFill>
                </a:rPr>
                <a:t>x</a:t>
              </a:r>
            </a:p>
          </p:txBody>
        </p:sp>
        <p:sp>
          <p:nvSpPr>
            <p:cNvPr id="24" name="Rectangle 23">
              <a:extLst>
                <a:ext uri="{FF2B5EF4-FFF2-40B4-BE49-F238E27FC236}">
                  <a16:creationId xmlns:a16="http://schemas.microsoft.com/office/drawing/2014/main" id="{456EB834-88AD-4568-9D4A-44B655C3EDAB}"/>
                </a:ext>
              </a:extLst>
            </p:cNvPr>
            <p:cNvSpPr/>
            <p:nvPr/>
          </p:nvSpPr>
          <p:spPr>
            <a:xfrm>
              <a:off x="4100763" y="2420888"/>
              <a:ext cx="3968824" cy="792088"/>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BaseController</a:t>
              </a:r>
            </a:p>
          </p:txBody>
        </p:sp>
        <p:cxnSp>
          <p:nvCxnSpPr>
            <p:cNvPr id="25" name="Connector: Elbow 24">
              <a:extLst>
                <a:ext uri="{FF2B5EF4-FFF2-40B4-BE49-F238E27FC236}">
                  <a16:creationId xmlns:a16="http://schemas.microsoft.com/office/drawing/2014/main" id="{A9C80AA1-0EEF-4C4C-AAE1-B21F38A3AE26}"/>
                </a:ext>
              </a:extLst>
            </p:cNvPr>
            <p:cNvCxnSpPr>
              <a:cxnSpLocks/>
              <a:stCxn id="11" idx="0"/>
              <a:endCxn id="24" idx="2"/>
            </p:cNvCxnSpPr>
            <p:nvPr/>
          </p:nvCxnSpPr>
          <p:spPr>
            <a:xfrm rot="5400000" flipH="1" flipV="1">
              <a:off x="3709728" y="1765248"/>
              <a:ext cx="927720" cy="38231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DDE843B6-248A-4A0C-9FC8-BAC79AD712EF}"/>
                </a:ext>
              </a:extLst>
            </p:cNvPr>
            <p:cNvCxnSpPr>
              <a:cxnSpLocks/>
              <a:stCxn id="13" idx="0"/>
              <a:endCxn id="24" idx="2"/>
            </p:cNvCxnSpPr>
            <p:nvPr/>
          </p:nvCxnSpPr>
          <p:spPr>
            <a:xfrm rot="5400000" flipH="1" flipV="1">
              <a:off x="5041875" y="3097397"/>
              <a:ext cx="927720" cy="11588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423BA757-D1D4-487B-AD66-FE7BC7EEF2C7}"/>
                </a:ext>
              </a:extLst>
            </p:cNvPr>
            <p:cNvCxnSpPr>
              <a:cxnSpLocks/>
              <a:stCxn id="15" idx="0"/>
              <a:endCxn id="24" idx="2"/>
            </p:cNvCxnSpPr>
            <p:nvPr/>
          </p:nvCxnSpPr>
          <p:spPr>
            <a:xfrm rot="16200000" flipV="1">
              <a:off x="6356299" y="2941853"/>
              <a:ext cx="927720" cy="14699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154F040D-79B5-4ACE-AD0A-A4492E5D7418}"/>
                </a:ext>
              </a:extLst>
            </p:cNvPr>
            <p:cNvCxnSpPr>
              <a:cxnSpLocks/>
              <a:stCxn id="17" idx="0"/>
              <a:endCxn id="24" idx="2"/>
            </p:cNvCxnSpPr>
            <p:nvPr/>
          </p:nvCxnSpPr>
          <p:spPr>
            <a:xfrm rot="16200000" flipV="1">
              <a:off x="7706172" y="1591981"/>
              <a:ext cx="927720" cy="416971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7BB33B0-C415-462C-B7D4-1D8933590321}"/>
                </a:ext>
              </a:extLst>
            </p:cNvPr>
            <p:cNvSpPr txBox="1"/>
            <p:nvPr/>
          </p:nvSpPr>
          <p:spPr>
            <a:xfrm>
              <a:off x="832901" y="4222490"/>
              <a:ext cx="464694" cy="461664"/>
            </a:xfrm>
            <a:prstGeom prst="rect">
              <a:avLst/>
            </a:prstGeom>
            <a:noFill/>
          </p:spPr>
          <p:txBody>
            <a:bodyPr wrap="square" rtlCol="0">
              <a:spAutoFit/>
            </a:bodyPr>
            <a:lstStyle/>
            <a:p>
              <a:r>
                <a:rPr lang="en-US" dirty="0">
                  <a:solidFill>
                    <a:srgbClr val="FF0000"/>
                  </a:solidFill>
                </a:rPr>
                <a:t>x</a:t>
              </a:r>
            </a:p>
          </p:txBody>
        </p:sp>
        <p:sp>
          <p:nvSpPr>
            <p:cNvPr id="30" name="Rectangle 29">
              <a:extLst>
                <a:ext uri="{FF2B5EF4-FFF2-40B4-BE49-F238E27FC236}">
                  <a16:creationId xmlns:a16="http://schemas.microsoft.com/office/drawing/2014/main" id="{A90F85F6-8E08-43A8-BED2-EFB218EB6D79}"/>
                </a:ext>
              </a:extLst>
            </p:cNvPr>
            <p:cNvSpPr/>
            <p:nvPr/>
          </p:nvSpPr>
          <p:spPr>
            <a:xfrm>
              <a:off x="3778633" y="1311538"/>
              <a:ext cx="4613086" cy="51244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sap/ui/core/mvc/Controller</a:t>
              </a:r>
            </a:p>
          </p:txBody>
        </p:sp>
        <p:cxnSp>
          <p:nvCxnSpPr>
            <p:cNvPr id="31" name="Straight Arrow Connector 30">
              <a:extLst>
                <a:ext uri="{FF2B5EF4-FFF2-40B4-BE49-F238E27FC236}">
                  <a16:creationId xmlns:a16="http://schemas.microsoft.com/office/drawing/2014/main" id="{641A7228-0AF3-4BC6-97FF-AA016F9F116C}"/>
                </a:ext>
              </a:extLst>
            </p:cNvPr>
            <p:cNvCxnSpPr>
              <a:cxnSpLocks/>
              <a:stCxn id="24" idx="0"/>
              <a:endCxn id="30" idx="2"/>
            </p:cNvCxnSpPr>
            <p:nvPr/>
          </p:nvCxnSpPr>
          <p:spPr>
            <a:xfrm flipV="1">
              <a:off x="6085176" y="1823978"/>
              <a:ext cx="0" cy="596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0DBEB1E-9369-4515-A949-715F6754D805}"/>
                </a:ext>
              </a:extLst>
            </p:cNvPr>
            <p:cNvSpPr txBox="1"/>
            <p:nvPr/>
          </p:nvSpPr>
          <p:spPr>
            <a:xfrm>
              <a:off x="8254652" y="2520478"/>
              <a:ext cx="2232248" cy="461665"/>
            </a:xfrm>
            <a:prstGeom prst="rect">
              <a:avLst/>
            </a:prstGeom>
            <a:noFill/>
          </p:spPr>
          <p:txBody>
            <a:bodyPr wrap="square" rtlCol="0">
              <a:spAutoFit/>
            </a:bodyPr>
            <a:lstStyle/>
            <a:p>
              <a:r>
                <a:rPr lang="en-US" dirty="0"/>
                <a:t>Template</a:t>
              </a:r>
            </a:p>
          </p:txBody>
        </p:sp>
      </p:grpSp>
      <p:pic>
        <p:nvPicPr>
          <p:cNvPr id="6" name="Picture 5">
            <a:extLst>
              <a:ext uri="{FF2B5EF4-FFF2-40B4-BE49-F238E27FC236}">
                <a16:creationId xmlns:a16="http://schemas.microsoft.com/office/drawing/2014/main" id="{7B9DF2B3-8546-4D2F-958A-D3E7506C5954}"/>
              </a:ext>
            </a:extLst>
          </p:cNvPr>
          <p:cNvPicPr>
            <a:picLocks noChangeAspect="1"/>
          </p:cNvPicPr>
          <p:nvPr/>
        </p:nvPicPr>
        <p:blipFill>
          <a:blip r:embed="rId3"/>
          <a:stretch>
            <a:fillRect/>
          </a:stretch>
        </p:blipFill>
        <p:spPr>
          <a:xfrm>
            <a:off x="706470" y="2962520"/>
            <a:ext cx="3717748" cy="3276472"/>
          </a:xfrm>
          <a:prstGeom prst="rect">
            <a:avLst/>
          </a:prstGeom>
        </p:spPr>
      </p:pic>
    </p:spTree>
    <p:extLst>
      <p:ext uri="{BB962C8B-B14F-4D97-AF65-F5344CB8AC3E}">
        <p14:creationId xmlns:p14="http://schemas.microsoft.com/office/powerpoint/2010/main" val="2449735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Base Controller</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1325"/>
          </a:xfrm>
          <a:prstGeom prst="rect">
            <a:avLst/>
          </a:prstGeom>
          <a:noFill/>
        </p:spPr>
        <p:txBody>
          <a:bodyPr wrap="square" rtlCol="0">
            <a:spAutoFit/>
          </a:bodyPr>
          <a:lstStyle/>
          <a:p>
            <a:r>
              <a:rPr lang="en-US" dirty="0"/>
              <a:t>In this exercise we will create a new BaseController. </a:t>
            </a:r>
          </a:p>
          <a:p>
            <a:r>
              <a:rPr lang="en-US" dirty="0"/>
              <a:t>Along with that we will see how to load data to a model from a file.</a:t>
            </a:r>
          </a:p>
          <a:p>
            <a:endParaRPr lang="en-US" dirty="0"/>
          </a:p>
          <a:p>
            <a:r>
              <a:rPr lang="en-US" dirty="0"/>
              <a:t>Exercise code/resources: -</a:t>
            </a:r>
          </a:p>
          <a:p>
            <a:pPr marL="285750" indent="-285750">
              <a:buFontTx/>
              <a:buChar char="-"/>
            </a:pPr>
            <a:r>
              <a:rPr lang="en-US" dirty="0">
                <a:hlinkClick r:id="rId3"/>
              </a:rPr>
              <a:t>MyView.view.xml</a:t>
            </a:r>
            <a:endParaRPr lang="en-US" dirty="0"/>
          </a:p>
          <a:p>
            <a:pPr marL="285750" indent="-285750">
              <a:buFontTx/>
              <a:buChar char="-"/>
            </a:pPr>
            <a:r>
              <a:rPr lang="en-US" dirty="0">
                <a:hlinkClick r:id="rId4"/>
              </a:rPr>
              <a:t>MyView.controller.js</a:t>
            </a:r>
            <a:endParaRPr lang="en-US" dirty="0"/>
          </a:p>
          <a:p>
            <a:pPr marL="285750" indent="-285750">
              <a:buFontTx/>
              <a:buChar char="-"/>
            </a:pPr>
            <a:r>
              <a:rPr lang="en-US" dirty="0">
                <a:hlinkClick r:id="rId5"/>
              </a:rPr>
              <a:t>BaseController.js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AEDAB372-3F4F-4EB3-AB5A-731B9103B7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5139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Resource Model</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416320"/>
          </a:xfrm>
          <a:prstGeom prst="rect">
            <a:avLst/>
          </a:prstGeom>
          <a:noFill/>
        </p:spPr>
        <p:txBody>
          <a:bodyPr wrap="square" rtlCol="0">
            <a:spAutoFit/>
          </a:bodyPr>
          <a:lstStyle/>
          <a:p>
            <a:pPr algn="just"/>
            <a:r>
              <a:rPr lang="en-US" dirty="0"/>
              <a:t>We build software for international audience, we cannot just hardcode every screen element in English, if it requires multi-lingual support, we need to add resource model.</a:t>
            </a:r>
          </a:p>
          <a:p>
            <a:pPr algn="just"/>
            <a:r>
              <a:rPr lang="en-US" dirty="0"/>
              <a:t>i18n </a:t>
            </a:r>
            <a:r>
              <a:rPr lang="en-US" dirty="0">
                <a:sym typeface="Wingdings" panose="05000000000000000000" pitchFamily="2" charset="2"/>
              </a:rPr>
              <a:t> Internationalization</a:t>
            </a:r>
            <a:endParaRPr lang="en-US" dirty="0"/>
          </a:p>
          <a:p>
            <a:pPr marL="457200" indent="-457200" algn="just">
              <a:buAutoNum type="arabicPeriod"/>
            </a:pPr>
            <a:r>
              <a:rPr lang="en-US" dirty="0"/>
              <a:t>Create resource bundle which includes label field </a:t>
            </a:r>
          </a:p>
          <a:p>
            <a:pPr marL="457200" indent="-457200" algn="just">
              <a:buAutoNum type="arabicPeriod"/>
            </a:pPr>
            <a:r>
              <a:rPr lang="en-US" dirty="0"/>
              <a:t>The name of the file must be i18n.properties for default labels</a:t>
            </a:r>
          </a:p>
          <a:p>
            <a:pPr marL="457200" indent="-457200" algn="just">
              <a:buAutoNum type="arabicPeriod"/>
            </a:pPr>
            <a:r>
              <a:rPr lang="en-US" dirty="0"/>
              <a:t>And i18n_langcode.properties for different languages</a:t>
            </a:r>
          </a:p>
          <a:p>
            <a:pPr marL="457200" indent="-457200" algn="just">
              <a:buAutoNum type="arabicPeriod"/>
            </a:pPr>
            <a:r>
              <a:rPr lang="en-US" dirty="0"/>
              <a:t>Set The model</a:t>
            </a:r>
          </a:p>
          <a:p>
            <a:pPr marL="457200" indent="-457200" algn="just">
              <a:buAutoNum type="arabicPeriod"/>
            </a:pPr>
            <a:r>
              <a:rPr lang="en-US" dirty="0"/>
              <a:t>For more information about i18n you check the link</a:t>
            </a:r>
          </a:p>
          <a:p>
            <a:pPr lvl="1" algn="just"/>
            <a:r>
              <a:rPr lang="en-US" dirty="0">
                <a:hlinkClick r:id="rId3"/>
              </a:rPr>
              <a:t>https://openui5.hana.ondemand.com/1.34.9/docs/guide/831039835e7c4da3a8a0b49567573afe.html</a:t>
            </a:r>
            <a:endParaRPr lang="en-US" dirty="0"/>
          </a:p>
          <a:p>
            <a:pPr marL="342900" indent="-342900" algn="just">
              <a:buFont typeface="+mj-lt"/>
              <a:buAutoNum type="arabicPeriod"/>
            </a:pPr>
            <a:r>
              <a:rPr lang="en-US" dirty="0"/>
              <a:t>We can change the language of the app by adding </a:t>
            </a:r>
            <a:r>
              <a:rPr lang="en-US" b="1" dirty="0"/>
              <a:t>?sap-language=language_code </a:t>
            </a:r>
            <a:r>
              <a:rPr lang="en-US" dirty="0"/>
              <a:t>at the end of the URL of the app. Example for Hindi we will write </a:t>
            </a:r>
            <a:r>
              <a:rPr lang="en-US" b="1" dirty="0"/>
              <a:t>?sap-language=hi</a:t>
            </a:r>
            <a:endParaRPr lang="en-US"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4">
            <a:extLst>
              <a:ext uri="{FF2B5EF4-FFF2-40B4-BE49-F238E27FC236}">
                <a16:creationId xmlns:a16="http://schemas.microsoft.com/office/drawing/2014/main" id="{0F149D62-2864-4F25-A04E-3BCFF45DD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6291" y="4081828"/>
            <a:ext cx="6982954" cy="2423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699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35CA5FAF-6DF3-4CBB-BAAC-7EB2207F65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3212" y="1998980"/>
            <a:ext cx="5962650" cy="434340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Resource Model</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19"/>
          </a:xfrm>
          <a:prstGeom prst="rect">
            <a:avLst/>
          </a:prstGeom>
          <a:noFill/>
        </p:spPr>
        <p:txBody>
          <a:bodyPr wrap="square" rtlCol="0">
            <a:spAutoFit/>
          </a:bodyPr>
          <a:lstStyle/>
          <a:p>
            <a:pPr marL="285750" indent="-285750" algn="just">
              <a:buFontTx/>
              <a:buChar char="-"/>
            </a:pPr>
            <a:r>
              <a:rPr lang="en-US" dirty="0"/>
              <a:t>In this exercise we will see how the language of an app is changed using the i18n file.</a:t>
            </a:r>
          </a:p>
          <a:p>
            <a:pPr marL="285750" indent="-285750" algn="just">
              <a:buFontTx/>
              <a:buChar char="-"/>
            </a:pPr>
            <a:r>
              <a:rPr lang="en-US" dirty="0"/>
              <a:t>We have to create a folder ‘</a:t>
            </a:r>
            <a:r>
              <a:rPr lang="en-US" b="1" dirty="0"/>
              <a:t>i18n’</a:t>
            </a:r>
            <a:r>
              <a:rPr lang="en-US" dirty="0"/>
              <a:t> in webapps folder and in the folder, we have to add files named ‘</a:t>
            </a:r>
            <a:r>
              <a:rPr lang="en-US" b="1" dirty="0"/>
              <a:t>i18n.properties’ </a:t>
            </a:r>
            <a:r>
              <a:rPr lang="en-US" dirty="0"/>
              <a:t>and one another file named according to the language we want. For example:- for Hindi language the file is named as ‘</a:t>
            </a:r>
            <a:r>
              <a:rPr lang="en-US" b="1" dirty="0"/>
              <a:t>i18n_hi.properties.</a:t>
            </a:r>
            <a:endParaRPr lang="en-US" dirty="0"/>
          </a:p>
          <a:p>
            <a:pPr marL="285750" indent="-285750" algn="just">
              <a:buFontTx/>
              <a:buChar char="-"/>
            </a:pPr>
            <a:r>
              <a:rPr lang="en-US" dirty="0"/>
              <a:t>Along with that we will add a delete button on top of the table to delete the record of an employee from the model.</a:t>
            </a:r>
          </a:p>
          <a:p>
            <a:pPr marL="285750" indent="-285750" algn="just">
              <a:buFontTx/>
              <a:buChar char="-"/>
            </a:pPr>
            <a:endParaRPr lang="en-US" dirty="0"/>
          </a:p>
          <a:p>
            <a:pPr algn="just"/>
            <a:r>
              <a:rPr lang="en-US" dirty="0"/>
              <a:t>Exercise Code:-</a:t>
            </a:r>
          </a:p>
          <a:p>
            <a:pPr marL="285750" indent="-285750" algn="just">
              <a:buFontTx/>
              <a:buChar char="-"/>
            </a:pPr>
            <a:r>
              <a:rPr lang="en-US" dirty="0">
                <a:hlinkClick r:id="rId4"/>
              </a:rPr>
              <a:t>MyView.view.xml</a:t>
            </a:r>
            <a:endParaRPr lang="en-US" dirty="0"/>
          </a:p>
          <a:p>
            <a:pPr marL="285750" indent="-285750" algn="just">
              <a:buFontTx/>
              <a:buChar char="-"/>
            </a:pPr>
            <a:r>
              <a:rPr lang="en-US" dirty="0">
                <a:hlinkClick r:id="rId5"/>
              </a:rPr>
              <a:t>MyView.controller.js</a:t>
            </a:r>
            <a:endParaRPr lang="en-US" dirty="0"/>
          </a:p>
          <a:p>
            <a:pPr marL="285750" indent="-285750" algn="just">
              <a:buFontTx/>
              <a:buChar char="-"/>
            </a:pPr>
            <a:r>
              <a:rPr lang="en-US" dirty="0">
                <a:hlinkClick r:id="rId6"/>
              </a:rPr>
              <a:t>i18n.properties</a:t>
            </a:r>
            <a:endParaRPr lang="en-US" dirty="0"/>
          </a:p>
          <a:p>
            <a:pPr marL="285750" indent="-285750" algn="just">
              <a:buFontTx/>
              <a:buChar char="-"/>
            </a:pPr>
            <a:r>
              <a:rPr lang="en-US" dirty="0">
                <a:hlinkClick r:id="rId7"/>
              </a:rPr>
              <a:t>i18n_hi.properties</a:t>
            </a:r>
            <a:endParaRPr lang="en-US"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78278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Formatter in SAP UI5</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1200329"/>
          </a:xfrm>
          <a:prstGeom prst="rect">
            <a:avLst/>
          </a:prstGeom>
          <a:noFill/>
        </p:spPr>
        <p:txBody>
          <a:bodyPr wrap="square" rtlCol="0">
            <a:spAutoFit/>
          </a:bodyPr>
          <a:lstStyle/>
          <a:p>
            <a:pPr marL="285750" indent="-285750" algn="just">
              <a:buFontTx/>
              <a:buChar char="-"/>
            </a:pPr>
            <a:r>
              <a:rPr lang="en-US" b="1" i="0" dirty="0">
                <a:effectLst/>
              </a:rPr>
              <a:t>Formatters</a:t>
            </a:r>
            <a:r>
              <a:rPr lang="en-US" b="0" i="0" dirty="0">
                <a:effectLst/>
              </a:rPr>
              <a:t> are used to define the formatting of data on the UI while data types work in both directions: they format the data on the UI and parse and validate user input that is entered.</a:t>
            </a:r>
            <a:endParaRPr lang="en-US" dirty="0"/>
          </a:p>
          <a:p>
            <a:pPr marL="285750" indent="-285750" algn="just">
              <a:buFontTx/>
              <a:buChar char="-"/>
            </a:pPr>
            <a:r>
              <a:rPr lang="en-US" b="1" dirty="0"/>
              <a:t>Formatter</a:t>
            </a:r>
            <a:r>
              <a:rPr lang="en-US" dirty="0"/>
              <a:t> is a function; This function gets called JUST Before the binding takes place with the view.</a:t>
            </a:r>
          </a:p>
          <a:p>
            <a:pPr marL="285750" indent="-285750" algn="just">
              <a:buFontTx/>
              <a:buChar char="-"/>
            </a:pPr>
            <a:r>
              <a:rPr lang="en-US" dirty="0"/>
              <a:t>Formatter file is placed in a folder in webapp folder, and the file can be named anything with the </a:t>
            </a:r>
            <a:r>
              <a:rPr lang="en-US" b="1" dirty="0"/>
              <a:t>.</a:t>
            </a:r>
            <a:r>
              <a:rPr lang="en-US" b="1" dirty="0" err="1"/>
              <a:t>js</a:t>
            </a:r>
            <a:r>
              <a:rPr lang="en-US" b="1" dirty="0"/>
              <a:t> </a:t>
            </a:r>
            <a:r>
              <a:rPr lang="en-US" dirty="0"/>
              <a:t>extension.</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D13B1974-33E7-42DA-AF6D-5285B3E6C0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7772" y="3265609"/>
            <a:ext cx="6931255" cy="27950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10ED8E1-2388-456A-98B3-BC6B706C8386}"/>
              </a:ext>
            </a:extLst>
          </p:cNvPr>
          <p:cNvPicPr>
            <a:picLocks noChangeAspect="1"/>
          </p:cNvPicPr>
          <p:nvPr/>
        </p:nvPicPr>
        <p:blipFill>
          <a:blip r:embed="rId4"/>
          <a:stretch>
            <a:fillRect/>
          </a:stretch>
        </p:blipFill>
        <p:spPr>
          <a:xfrm>
            <a:off x="632361" y="2321324"/>
            <a:ext cx="3543399" cy="3590960"/>
          </a:xfrm>
          <a:prstGeom prst="rect">
            <a:avLst/>
          </a:prstGeom>
        </p:spPr>
      </p:pic>
      <p:cxnSp>
        <p:nvCxnSpPr>
          <p:cNvPr id="9" name="Straight Arrow Connector 8">
            <a:extLst>
              <a:ext uri="{FF2B5EF4-FFF2-40B4-BE49-F238E27FC236}">
                <a16:creationId xmlns:a16="http://schemas.microsoft.com/office/drawing/2014/main" id="{164AF4D2-35CC-4BEC-84B8-A85490BCA832}"/>
              </a:ext>
            </a:extLst>
          </p:cNvPr>
          <p:cNvCxnSpPr/>
          <p:nvPr/>
        </p:nvCxnSpPr>
        <p:spPr>
          <a:xfrm flipV="1">
            <a:off x="2204720" y="3265609"/>
            <a:ext cx="914400" cy="10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625B434-D767-4882-957F-B175821D85BE}"/>
              </a:ext>
            </a:extLst>
          </p:cNvPr>
          <p:cNvSpPr txBox="1"/>
          <p:nvPr/>
        </p:nvSpPr>
        <p:spPr>
          <a:xfrm>
            <a:off x="2936240" y="2844800"/>
            <a:ext cx="1463040" cy="369332"/>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Formatter</a:t>
            </a:r>
          </a:p>
        </p:txBody>
      </p:sp>
    </p:spTree>
    <p:extLst>
      <p:ext uri="{BB962C8B-B14F-4D97-AF65-F5344CB8AC3E}">
        <p14:creationId xmlns:p14="http://schemas.microsoft.com/office/powerpoint/2010/main" val="2647305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8980EE44-6D00-443E-A626-D1BF7095F9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787" y="1610802"/>
            <a:ext cx="5214449" cy="430772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Formatter</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308324"/>
          </a:xfrm>
          <a:prstGeom prst="rect">
            <a:avLst/>
          </a:prstGeom>
          <a:noFill/>
        </p:spPr>
        <p:txBody>
          <a:bodyPr wrap="square" rtlCol="0">
            <a:spAutoFit/>
          </a:bodyPr>
          <a:lstStyle/>
          <a:p>
            <a:pPr marL="285750" indent="-285750">
              <a:buFont typeface="Calibri" panose="020F0502020204030204" pitchFamily="34" charset="0"/>
              <a:buChar char="⁻"/>
            </a:pPr>
            <a:r>
              <a:rPr lang="en-US" dirty="0"/>
              <a:t>In this exercise we are going to currency code in the table.</a:t>
            </a:r>
          </a:p>
          <a:p>
            <a:pPr marL="285750" indent="-285750">
              <a:buFont typeface="Calibri" panose="020F0502020204030204" pitchFamily="34" charset="0"/>
              <a:buChar char="⁻"/>
            </a:pPr>
            <a:r>
              <a:rPr lang="en-US" dirty="0"/>
              <a:t>We will convert the currency code into its corresponding currency symbol.</a:t>
            </a:r>
          </a:p>
          <a:p>
            <a:pPr marL="285750" indent="-285750">
              <a:buFont typeface="Calibri" panose="020F0502020204030204" pitchFamily="34" charset="0"/>
              <a:buChar char="⁻"/>
            </a:pPr>
            <a:r>
              <a:rPr lang="en-US" dirty="0"/>
              <a:t>We will achieve this by using a formatter function.</a:t>
            </a:r>
          </a:p>
          <a:p>
            <a:pPr marL="285750" indent="-285750">
              <a:buFont typeface="Calibri" panose="020F0502020204030204" pitchFamily="34" charset="0"/>
              <a:buChar char="⁻"/>
            </a:pPr>
            <a:endParaRPr lang="en-US" dirty="0"/>
          </a:p>
          <a:p>
            <a:r>
              <a:rPr lang="en-US" dirty="0"/>
              <a:t>Exercise Code:-</a:t>
            </a:r>
          </a:p>
          <a:p>
            <a:pPr marL="285750" indent="-285750">
              <a:buFontTx/>
              <a:buChar char="-"/>
            </a:pPr>
            <a:r>
              <a:rPr lang="en-US" dirty="0">
                <a:hlinkClick r:id="rId4"/>
              </a:rPr>
              <a:t>MyView.view.xml</a:t>
            </a:r>
            <a:endParaRPr lang="en-US" dirty="0"/>
          </a:p>
          <a:p>
            <a:pPr marL="285750" indent="-285750">
              <a:buFontTx/>
              <a:buChar char="-"/>
            </a:pPr>
            <a:r>
              <a:rPr lang="en-US" dirty="0">
                <a:hlinkClick r:id="rId5"/>
              </a:rPr>
              <a:t>MyView.controller.js</a:t>
            </a:r>
            <a:endParaRPr lang="en-US" dirty="0"/>
          </a:p>
          <a:p>
            <a:pPr marL="285750" indent="-285750">
              <a:buFontTx/>
              <a:buChar char="-"/>
            </a:pPr>
            <a:r>
              <a:rPr lang="en-US" dirty="0">
                <a:hlinkClick r:id="rId6"/>
              </a:rPr>
              <a:t>lifeSaver.js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729168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8683453"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prstClr val="black"/>
                </a:solidFill>
                <a:latin typeface="Cooper Black" panose="0208090404030B020404" pitchFamily="18" charset="0"/>
              </a:rPr>
              <a:t>User Experience v/s User Interface</a:t>
            </a:r>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646074"/>
          </a:xfrm>
          <a:prstGeom prst="rect">
            <a:avLst/>
          </a:prstGeom>
          <a:noFill/>
        </p:spPr>
        <p:txBody>
          <a:bodyPr wrap="square" rtlCol="0">
            <a:spAutoFit/>
          </a:bodyPr>
          <a:lstStyle/>
          <a:p>
            <a:pPr defTabSz="914126"/>
            <a:r>
              <a:rPr lang="en-US" sz="1799" dirty="0">
                <a:solidFill>
                  <a:prstClr val="black"/>
                </a:solidFill>
                <a:latin typeface="Calibri"/>
              </a:rPr>
              <a:t>User interface is developer oriented. This is purely technical. We can change UI any number of times.</a:t>
            </a:r>
          </a:p>
          <a:p>
            <a:pPr defTabSz="914126"/>
            <a:r>
              <a:rPr lang="en-US" sz="1799" dirty="0">
                <a:solidFill>
                  <a:prstClr val="black"/>
                </a:solidFill>
                <a:latin typeface="Calibri"/>
              </a:rPr>
              <a:t>User experience is user oriented. It is psychological. We cannot change UX.</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BCE8D192-C63C-46FF-A63F-6E984CD3C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437" y="1916832"/>
            <a:ext cx="6457950"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2490619"/>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10548</TotalTime>
  <Words>1165</Words>
  <Application>Microsoft Office PowerPoint</Application>
  <PresentationFormat>Widescreen</PresentationFormat>
  <Paragraphs>158</Paragraphs>
  <Slides>18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(Body)</vt:lpstr>
      <vt:lpstr>Calibri Light</vt:lpstr>
      <vt:lpstr>Cooper Black</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696</cp:revision>
  <dcterms:created xsi:type="dcterms:W3CDTF">2016-07-10T03:33:26Z</dcterms:created>
  <dcterms:modified xsi:type="dcterms:W3CDTF">2022-01-30T07:31:25Z</dcterms:modified>
</cp:coreProperties>
</file>

<file path=docProps/thumbnail.jpeg>
</file>